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307" r:id="rId13"/>
    <p:sldId id="309" r:id="rId14"/>
    <p:sldId id="310" r:id="rId15"/>
    <p:sldId id="311" r:id="rId16"/>
    <p:sldId id="312" r:id="rId17"/>
    <p:sldId id="313" r:id="rId18"/>
    <p:sldId id="314" r:id="rId19"/>
    <p:sldId id="308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58" autoAdjust="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D4B3-B74B-4323-A2D0-C1B0903F1103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38C5C-F9C7-4124-80BC-ADD1135268D8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8C5C-F9C7-4124-80BC-ADD1135268D8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9082D-D457-44A1-AF43-A06FC1435A9C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490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73A0F-7DA9-4B84-ABEA-497CB93CAD5B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491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8C5C-F9C7-4124-80BC-ADD1135268D8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2ED28-32CA-4423-A46E-423DD50FF399}" type="slidenum">
              <a:rPr lang="en-CA" smtClean="0"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2ED28-32CA-4423-A46E-423DD50FF399}" type="slidenum">
              <a:rPr lang="en-CA" smtClean="0"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2ED28-32CA-4423-A46E-423DD50FF399}" type="slidenum">
              <a:rPr lang="en-CA" smtClean="0"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2ED28-32CA-4423-A46E-423DD50FF399}" type="slidenum">
              <a:rPr lang="en-CA" smtClean="0"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2ED28-32CA-4423-A46E-423DD50FF399}" type="slidenum">
              <a:rPr lang="en-CA" smtClean="0"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2ED28-32CA-4423-A46E-423DD50FF399}" type="slidenum">
              <a:rPr lang="en-CA" smtClean="0"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8C5C-F9C7-4124-80BC-ADD1135268D8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98D82-CF43-4D12-B4D5-AEBFE9C0CAB9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482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B5EBC-7B7C-4C5F-93B5-ACE78FDA648B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492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74A4C2-63DD-4D02-95A1-1AF0D6FEFB77}" type="slidenum">
              <a:rPr lang="en-US" altLang="zh-CN"/>
              <a:pPr/>
              <a:t>21</a:t>
            </a:fld>
            <a:endParaRPr lang="en-US" altLang="zh-CN"/>
          </a:p>
        </p:txBody>
      </p:sp>
      <p:sp>
        <p:nvSpPr>
          <p:cNvPr id="493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0332F-3C74-4934-AEF0-12CBB722DAEC}" type="slidenum">
              <a:rPr lang="en-US" altLang="zh-CN"/>
              <a:pPr/>
              <a:t>22</a:t>
            </a:fld>
            <a:endParaRPr lang="en-US" altLang="zh-CN"/>
          </a:p>
        </p:txBody>
      </p:sp>
      <p:sp>
        <p:nvSpPr>
          <p:cNvPr id="494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614C99-4591-49CA-AEAA-126354DF152C}" type="slidenum">
              <a:rPr lang="en-US" altLang="zh-CN"/>
              <a:pPr/>
              <a:t>23</a:t>
            </a:fld>
            <a:endParaRPr lang="en-US" altLang="zh-CN"/>
          </a:p>
        </p:txBody>
      </p:sp>
      <p:sp>
        <p:nvSpPr>
          <p:cNvPr id="495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D06FD-E48C-4D4C-9A82-A0E0C6864D7A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496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2DC87-C8AA-40EF-9BB6-7BEAFB9FCF99}" type="slidenum">
              <a:rPr lang="en-US" altLang="zh-CN"/>
              <a:pPr/>
              <a:t>25</a:t>
            </a:fld>
            <a:endParaRPr lang="en-US" altLang="zh-CN"/>
          </a:p>
        </p:txBody>
      </p:sp>
      <p:sp>
        <p:nvSpPr>
          <p:cNvPr id="497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8120F-97A4-4DA3-8BCB-8BC3118C2314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498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7EDB7B-C525-475C-9101-DC3C48726D1B}" type="slidenum">
              <a:rPr lang="en-US" altLang="zh-CN"/>
              <a:pPr/>
              <a:t>27</a:t>
            </a:fld>
            <a:endParaRPr lang="en-US" altLang="zh-CN"/>
          </a:p>
        </p:txBody>
      </p:sp>
      <p:sp>
        <p:nvSpPr>
          <p:cNvPr id="499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957DDB-3BF9-434A-A13F-80839854EFC6}" type="slidenum">
              <a:rPr lang="en-US" altLang="zh-CN"/>
              <a:pPr/>
              <a:t>28</a:t>
            </a:fld>
            <a:endParaRPr lang="en-US" altLang="zh-CN"/>
          </a:p>
        </p:txBody>
      </p:sp>
      <p:sp>
        <p:nvSpPr>
          <p:cNvPr id="500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C8AFF-E168-4927-A9E8-DB9B413A6594}" type="slidenum">
              <a:rPr lang="en-US" altLang="zh-CN"/>
              <a:pPr/>
              <a:t>29</a:t>
            </a:fld>
            <a:endParaRPr lang="en-US" altLang="zh-CN"/>
          </a:p>
        </p:txBody>
      </p:sp>
      <p:sp>
        <p:nvSpPr>
          <p:cNvPr id="501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16D672-4C6C-413D-9486-F29E017B2FF4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483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4AB0D6-AFE4-4B44-BFF0-AE7FB136CA6D}" type="slidenum">
              <a:rPr lang="en-US" altLang="zh-CN"/>
              <a:pPr/>
              <a:t>30</a:t>
            </a:fld>
            <a:endParaRPr lang="en-US" altLang="zh-CN"/>
          </a:p>
        </p:txBody>
      </p:sp>
      <p:sp>
        <p:nvSpPr>
          <p:cNvPr id="502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F2143-A87A-40A8-ADF0-14C5A0A14EF7}" type="slidenum">
              <a:rPr lang="en-US" altLang="zh-CN"/>
              <a:pPr/>
              <a:t>31</a:t>
            </a:fld>
            <a:endParaRPr lang="en-US" altLang="zh-CN"/>
          </a:p>
        </p:txBody>
      </p:sp>
      <p:sp>
        <p:nvSpPr>
          <p:cNvPr id="431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Identify and Train future Leaders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CAFD3-5B64-4914-B1E9-E403B807823C}" type="slidenum">
              <a:rPr lang="en-US" altLang="zh-CN"/>
              <a:pPr/>
              <a:t>32</a:t>
            </a:fld>
            <a:endParaRPr lang="en-US" altLang="zh-CN"/>
          </a:p>
        </p:txBody>
      </p:sp>
      <p:sp>
        <p:nvSpPr>
          <p:cNvPr id="503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098F72-CB5C-46A5-AB88-BCF457705BA7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484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A12EC-71A2-4EE2-8DEC-442FCD751401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485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3BB0E-15CB-47B3-8190-C5B121182457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486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72D24D-C1D1-47CD-9654-4B60F2CDEF42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487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8F88D-7BEE-45A7-85EE-EC7CEF52BB28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488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DA06CF-4F2C-4308-9631-628CED9631D1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489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D7EA35F-00E8-407C-B3EB-127D8E3346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C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3601BD0-91B2-4C3C-B6C0-5D79518176BC}" type="datetimeFigureOut">
              <a:rPr lang="en-CA" smtClean="0"/>
              <a:pPr/>
              <a:t>07/10/2011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C2575B-563B-472B-A76F-C827AB6F6CE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371600"/>
          </a:xfrm>
        </p:spPr>
        <p:txBody>
          <a:bodyPr/>
          <a:lstStyle/>
          <a:p>
            <a:r>
              <a:rPr lang="en-US" dirty="0" smtClean="0"/>
              <a:t>Lean Six Sigma</a:t>
            </a:r>
          </a:p>
          <a:p>
            <a:r>
              <a:rPr lang="en-US" dirty="0" smtClean="0"/>
              <a:t>Taguchi Methods</a:t>
            </a:r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Manufacturing Planning Process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for Lean Six Sigma (DFLSS)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/>
              <a:t>A design process for re-engineering opportunities (DMADV)</a:t>
            </a:r>
          </a:p>
          <a:p>
            <a:pPr lvl="1"/>
            <a:r>
              <a:rPr lang="en-US" dirty="0"/>
              <a:t>Objective is to design a new process with Six Sigma quality to start</a:t>
            </a:r>
          </a:p>
          <a:p>
            <a:pPr lvl="1"/>
            <a:r>
              <a:rPr lang="en-US" dirty="0"/>
              <a:t>Focus is on “front-loading the pain”</a:t>
            </a:r>
          </a:p>
          <a:p>
            <a:r>
              <a:rPr lang="en-US" sz="2100" dirty="0"/>
              <a:t>Must be identified by management as major opportunities for savings and/or customer satisfaction</a:t>
            </a:r>
          </a:p>
          <a:p>
            <a:r>
              <a:rPr lang="en-US" sz="2100" dirty="0"/>
              <a:t>Projects will be longer; team members may need to be back-filled in their jobs for the duration of the project</a:t>
            </a:r>
          </a:p>
          <a:p>
            <a:endParaRPr lang="en-US" sz="2100" dirty="0"/>
          </a:p>
        </p:txBody>
      </p:sp>
      <p:sp>
        <p:nvSpPr>
          <p:cNvPr id="405508" name="Text Box 4"/>
          <p:cNvSpPr txBox="1">
            <a:spLocks noChangeArrowheads="1"/>
          </p:cNvSpPr>
          <p:nvPr/>
        </p:nvSpPr>
        <p:spPr bwMode="blackWhite">
          <a:xfrm>
            <a:off x="1431925" y="4684713"/>
            <a:ext cx="184150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3" name="Rectangle 5"/>
          <p:cNvSpPr>
            <a:spLocks noChangeArrowheads="1"/>
          </p:cNvSpPr>
          <p:nvPr/>
        </p:nvSpPr>
        <p:spPr bwMode="blackWhite">
          <a:xfrm>
            <a:off x="990600" y="5638800"/>
            <a:ext cx="7086600" cy="838200"/>
          </a:xfrm>
          <a:prstGeom prst="rect">
            <a:avLst/>
          </a:prstGeom>
          <a:solidFill>
            <a:srgbClr val="C9DBDB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6818313" cy="858838"/>
          </a:xfrm>
        </p:spPr>
        <p:txBody>
          <a:bodyPr>
            <a:normAutofit fontScale="90000"/>
          </a:bodyPr>
          <a:lstStyle/>
          <a:p>
            <a:r>
              <a:rPr lang="en-US"/>
              <a:t>Design for Lean Six Sigma (Continued)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6934200" cy="44116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DFLSS Dimensions:</a:t>
            </a:r>
          </a:p>
          <a:p>
            <a:r>
              <a:rPr lang="en-US" sz="2000"/>
              <a:t>Design for Manufacture and Assembly</a:t>
            </a:r>
          </a:p>
          <a:p>
            <a:r>
              <a:rPr lang="en-US" sz="2000"/>
              <a:t>Design for Reliability</a:t>
            </a:r>
          </a:p>
          <a:p>
            <a:r>
              <a:rPr lang="en-US" sz="2000"/>
              <a:t>Design for Maintainability</a:t>
            </a:r>
          </a:p>
          <a:p>
            <a:r>
              <a:rPr lang="en-US" sz="2000"/>
              <a:t>Design for Serviceability</a:t>
            </a:r>
          </a:p>
          <a:p>
            <a:r>
              <a:rPr lang="en-US" sz="2000"/>
              <a:t>Design for Environmentality</a:t>
            </a:r>
          </a:p>
          <a:p>
            <a:r>
              <a:rPr lang="en-US" sz="2000"/>
              <a:t>Design for Life-Cycle Cost</a:t>
            </a:r>
          </a:p>
          <a:p>
            <a:pPr>
              <a:buFont typeface="Wingdings" pitchFamily="2" charset="2"/>
              <a:buNone/>
            </a:pPr>
            <a:endParaRPr lang="en-US" sz="800"/>
          </a:p>
          <a:p>
            <a:pPr>
              <a:buFont typeface="Wingdings" pitchFamily="2" charset="2"/>
              <a:buNone/>
            </a:pPr>
            <a:r>
              <a:rPr lang="en-US" sz="2000"/>
              <a:t>Benefits Include:</a:t>
            </a:r>
          </a:p>
          <a:p>
            <a:r>
              <a:rPr lang="en-US" sz="2000"/>
              <a:t>Reduced Life-Cycle Cost</a:t>
            </a:r>
          </a:p>
          <a:p>
            <a:r>
              <a:rPr lang="en-US" sz="2000"/>
              <a:t>Improved Quality</a:t>
            </a:r>
          </a:p>
          <a:p>
            <a:r>
              <a:rPr lang="en-US" sz="2000"/>
              <a:t>Increased Efficiency and Productivity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endParaRPr lang="en-US" sz="2000"/>
          </a:p>
        </p:txBody>
      </p:sp>
      <p:sp>
        <p:nvSpPr>
          <p:cNvPr id="427012" name="Text Box 4"/>
          <p:cNvSpPr txBox="1">
            <a:spLocks noChangeArrowheads="1"/>
          </p:cNvSpPr>
          <p:nvPr/>
        </p:nvSpPr>
        <p:spPr bwMode="blackWhite">
          <a:xfrm>
            <a:off x="1066800" y="5640388"/>
            <a:ext cx="7010400" cy="8366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/>
              <a:t>“When organizations are considering making a change, they will consider associated costs, but will not give adequate consideration to the cost of not making the change.” </a:t>
            </a:r>
          </a:p>
          <a:p>
            <a:pPr algn="l">
              <a:spcBef>
                <a:spcPct val="50000"/>
              </a:spcBef>
            </a:pPr>
            <a:r>
              <a:rPr lang="en-US" sz="1400"/>
              <a:t>                                                    Source: F. Breyfogle, </a:t>
            </a:r>
            <a:r>
              <a:rPr lang="en-US" sz="1400" u="sng"/>
              <a:t>Implementing Six Sigma</a:t>
            </a:r>
            <a:r>
              <a:rPr lang="en-US" sz="1400"/>
              <a:t>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CC3300"/>
                </a:solidFill>
              </a:rPr>
              <a:t>Tools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270248"/>
          </a:xfrm>
        </p:spPr>
        <p:txBody>
          <a:bodyPr/>
          <a:lstStyle/>
          <a:p>
            <a:r>
              <a:rPr lang="en-US" sz="2800" b="1" dirty="0" smtClean="0"/>
              <a:t>QFD</a:t>
            </a:r>
            <a:r>
              <a:rPr lang="en-US" sz="2800" b="1" dirty="0" smtClean="0"/>
              <a:t>, Benchmarking, FMEA, Simulation,</a:t>
            </a:r>
          </a:p>
          <a:p>
            <a:r>
              <a:rPr lang="en-US" sz="2800" b="1" dirty="0" smtClean="0"/>
              <a:t>Optimization, Life-Cycle Planning, </a:t>
            </a:r>
            <a:r>
              <a:rPr lang="en-US" sz="2800" b="1" dirty="0" smtClean="0"/>
              <a:t>DOE, Taguchi </a:t>
            </a:r>
            <a:r>
              <a:rPr lang="en-US" sz="2800" b="1" dirty="0" smtClean="0"/>
              <a:t>Loss Functions, and </a:t>
            </a:r>
            <a:r>
              <a:rPr lang="en-US" sz="2800" b="1" dirty="0" err="1" smtClean="0"/>
              <a:t>Triz</a:t>
            </a:r>
            <a:endParaRPr lang="en-US" sz="2800" b="1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7654925" cy="685800"/>
          </a:xfrm>
        </p:spPr>
        <p:txBody>
          <a:bodyPr/>
          <a:lstStyle/>
          <a:p>
            <a:r>
              <a:rPr lang="en-US" sz="3600" dirty="0" smtClean="0"/>
              <a:t>DFLSS Tools</a:t>
            </a:r>
            <a:r>
              <a:rPr lang="en-US" sz="3600" dirty="0" smtClean="0"/>
              <a:t>:</a:t>
            </a:r>
            <a:r>
              <a:rPr lang="en-US" sz="3600" dirty="0" smtClean="0">
                <a:latin typeface="Times New Roman" pitchFamily="18" charset="0"/>
              </a:rPr>
              <a:t> Taguchi</a:t>
            </a:r>
            <a:endParaRPr lang="en-US" sz="3600" b="1" u="sng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</a:rPr>
              <a:t>Taguchi Methods </a:t>
            </a:r>
            <a:r>
              <a:rPr lang="en-US" dirty="0" smtClean="0">
                <a:latin typeface="Times New Roman" pitchFamily="18" charset="0"/>
              </a:rPr>
              <a:t>are statistical </a:t>
            </a:r>
            <a:r>
              <a:rPr lang="en-US" dirty="0">
                <a:latin typeface="Times New Roman" pitchFamily="18" charset="0"/>
              </a:rPr>
              <a:t>methods developed largely by GENICHI TAGUCHI to improve quality of manufactured goods.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</a:rPr>
              <a:t>The philosophy of off-line quality control.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</a:rPr>
              <a:t>Innovations in the design of experiments.</a:t>
            </a:r>
          </a:p>
        </p:txBody>
      </p:sp>
      <p:pic>
        <p:nvPicPr>
          <p:cNvPr id="36868" name="Picture 4" descr="taguch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2288" y="0"/>
            <a:ext cx="1001712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399"/>
            <a:ext cx="8686800" cy="838201"/>
          </a:xfrm>
        </p:spPr>
        <p:txBody>
          <a:bodyPr/>
          <a:lstStyle/>
          <a:p>
            <a:r>
              <a:rPr lang="en-US" sz="3600" b="1" dirty="0"/>
              <a:t>Taguchi Loss </a:t>
            </a:r>
            <a:r>
              <a:rPr lang="en-US" sz="3600" b="1" dirty="0" smtClean="0"/>
              <a:t>Function</a:t>
            </a:r>
            <a:endParaRPr lang="en-US" sz="3600" b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1752600"/>
            <a:ext cx="8503920" cy="43464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</a:rPr>
              <a:t>Taguchi defines Quality as “the loss imparted by the product to society from the time the product is shipped.”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</a:rPr>
              <a:t>LOSS = Cost to operate, Failure to function, maintenance and repair cost, customer satisfaction, poor design.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</a:rPr>
              <a:t>Product to be produced “being within specification”</a:t>
            </a:r>
          </a:p>
        </p:txBody>
      </p:sp>
      <p:pic>
        <p:nvPicPr>
          <p:cNvPr id="37892" name="Picture 4" descr="taguch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2288" y="5581650"/>
            <a:ext cx="1001712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1"/>
            <a:ext cx="8001000" cy="762000"/>
          </a:xfrm>
        </p:spPr>
        <p:txBody>
          <a:bodyPr>
            <a:normAutofit fontScale="90000"/>
          </a:bodyPr>
          <a:lstStyle/>
          <a:p>
            <a:r>
              <a:rPr lang="en-US" sz="3400" b="1" u="sng" dirty="0"/>
              <a:t>Taguchi’s </a:t>
            </a:r>
            <a:r>
              <a:rPr lang="en-US" sz="3400" b="1" u="sng" dirty="0" smtClean="0"/>
              <a:t>Vs. </a:t>
            </a:r>
            <a:r>
              <a:rPr lang="en-US" sz="3400" b="1" u="sng" dirty="0"/>
              <a:t>Traditional </a:t>
            </a:r>
            <a:r>
              <a:rPr lang="en-US" sz="3400" b="1" u="sng" dirty="0" err="1" smtClean="0"/>
              <a:t>Approachs</a:t>
            </a:r>
            <a:endParaRPr lang="en-US" sz="3400" b="1" u="sng" dirty="0"/>
          </a:p>
        </p:txBody>
      </p:sp>
      <p:graphicFrame>
        <p:nvGraphicFramePr>
          <p:cNvPr id="38931" name="Group 19"/>
          <p:cNvGraphicFramePr>
            <a:graphicFrameLocks noGrp="1"/>
          </p:cNvGraphicFramePr>
          <p:nvPr>
            <p:ph idx="1"/>
          </p:nvPr>
        </p:nvGraphicFramePr>
        <p:xfrm>
          <a:off x="304800" y="2057400"/>
          <a:ext cx="8567738" cy="2743200"/>
        </p:xfrm>
        <a:graphic>
          <a:graphicData uri="http://schemas.openxmlformats.org/drawingml/2006/table">
            <a:tbl>
              <a:tblPr/>
              <a:tblGrid>
                <a:gridCol w="4284663"/>
                <a:gridCol w="4283075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Taguchi’s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Traditional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When a product moves from its Target  the loss is there even if the product lies within Limits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There are Good or Bad Products only as per Limits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1"/>
            <a:ext cx="8270875" cy="685799"/>
          </a:xfrm>
        </p:spPr>
        <p:txBody>
          <a:bodyPr>
            <a:normAutofit/>
          </a:bodyPr>
          <a:lstStyle/>
          <a:p>
            <a:r>
              <a:rPr lang="en-US" sz="2800" b="1" dirty="0"/>
              <a:t>Taguchi’s Quadratic Quality Loss Function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577262" cy="3048000"/>
          </a:xfrm>
        </p:spPr>
        <p:txBody>
          <a:bodyPr/>
          <a:lstStyle/>
          <a:p>
            <a:r>
              <a:rPr lang="en-US" dirty="0"/>
              <a:t>Quality Loss Occurs when a product’s deviates from target or nominal value.</a:t>
            </a:r>
          </a:p>
          <a:p>
            <a:r>
              <a:rPr lang="en-US" dirty="0"/>
              <a:t>Deviation Grows, then </a:t>
            </a:r>
            <a:r>
              <a:rPr lang="en-US" dirty="0" smtClean="0"/>
              <a:t>the Loss </a:t>
            </a:r>
            <a:r>
              <a:rPr lang="en-US" dirty="0"/>
              <a:t>increases.</a:t>
            </a:r>
          </a:p>
          <a:p>
            <a:r>
              <a:rPr lang="en-US" dirty="0" smtClean="0"/>
              <a:t>Taguchi’s </a:t>
            </a:r>
            <a:r>
              <a:rPr lang="en-US" dirty="0"/>
              <a:t>U-shaped  loss Function Curve.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sz="3400" b="1" dirty="0"/>
              <a:t>Taguchi’s U-shaped  loss Function Curve.</a:t>
            </a:r>
            <a:r>
              <a:rPr lang="en-US" sz="3400" b="1" u="sng" dirty="0"/>
              <a:t/>
            </a:r>
            <a:br>
              <a:rPr lang="en-US" sz="3400" b="1" u="sng" dirty="0"/>
            </a:br>
            <a:endParaRPr lang="en-US" sz="3400" b="1" u="sng" dirty="0"/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4572000" y="5334000"/>
            <a:ext cx="671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/>
              <a:t>UTL</a:t>
            </a:r>
          </a:p>
        </p:txBody>
      </p:sp>
      <p:sp>
        <p:nvSpPr>
          <p:cNvPr id="42016" name="Text Box 32"/>
          <p:cNvSpPr txBox="1">
            <a:spLocks noChangeArrowheads="1"/>
          </p:cNvSpPr>
          <p:nvPr/>
        </p:nvSpPr>
        <p:spPr bwMode="auto">
          <a:xfrm>
            <a:off x="5410200" y="2667000"/>
            <a:ext cx="3119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0099"/>
                </a:solidFill>
              </a:rPr>
              <a:t>Scrap or Rework Cost</a:t>
            </a:r>
            <a:r>
              <a:rPr lang="en-US" sz="1800" dirty="0">
                <a:solidFill>
                  <a:srgbClr val="000099"/>
                </a:solidFill>
              </a:rPr>
              <a:t>.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62000" y="1752600"/>
            <a:ext cx="6537017" cy="3997283"/>
            <a:chOff x="-152092" y="2590842"/>
            <a:chExt cx="6537017" cy="3997283"/>
          </a:xfrm>
        </p:grpSpPr>
        <p:grpSp>
          <p:nvGrpSpPr>
            <p:cNvPr id="2" name="Group 11"/>
            <p:cNvGrpSpPr>
              <a:grpSpLocks noChangeAspect="1"/>
            </p:cNvGrpSpPr>
            <p:nvPr/>
          </p:nvGrpSpPr>
          <p:grpSpPr bwMode="auto">
            <a:xfrm>
              <a:off x="-152092" y="2590842"/>
              <a:ext cx="5416819" cy="3621088"/>
              <a:chOff x="743" y="1514"/>
              <a:chExt cx="8797" cy="5040"/>
            </a:xfrm>
          </p:grpSpPr>
          <p:sp>
            <p:nvSpPr>
              <p:cNvPr id="41996" name="AutoShape 12"/>
              <p:cNvSpPr>
                <a:spLocks noChangeAspect="1" noChangeArrowheads="1"/>
              </p:cNvSpPr>
              <p:nvPr/>
            </p:nvSpPr>
            <p:spPr bwMode="auto">
              <a:xfrm>
                <a:off x="743" y="1514"/>
                <a:ext cx="7920" cy="50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1997" name="Freeform 13"/>
              <p:cNvSpPr>
                <a:spLocks/>
              </p:cNvSpPr>
              <p:nvPr/>
            </p:nvSpPr>
            <p:spPr bwMode="auto">
              <a:xfrm>
                <a:off x="2880" y="2340"/>
                <a:ext cx="5400" cy="39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20" y="3960"/>
                  </a:cxn>
                  <a:cxn ang="0">
                    <a:pos x="5400" y="0"/>
                  </a:cxn>
                </a:cxnLst>
                <a:rect l="0" t="0" r="r" b="b"/>
                <a:pathLst>
                  <a:path w="5400" h="3960">
                    <a:moveTo>
                      <a:pt x="0" y="0"/>
                    </a:moveTo>
                    <a:cubicBezTo>
                      <a:pt x="810" y="1980"/>
                      <a:pt x="1620" y="3960"/>
                      <a:pt x="2520" y="3960"/>
                    </a:cubicBezTo>
                    <a:cubicBezTo>
                      <a:pt x="3420" y="3960"/>
                      <a:pt x="4410" y="1980"/>
                      <a:pt x="5400" y="0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998" name="Line 14"/>
              <p:cNvSpPr>
                <a:spLocks noChangeShapeType="1"/>
              </p:cNvSpPr>
              <p:nvPr/>
            </p:nvSpPr>
            <p:spPr bwMode="auto">
              <a:xfrm flipV="1">
                <a:off x="2520" y="1620"/>
                <a:ext cx="0" cy="46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999" name="Line 15"/>
              <p:cNvSpPr>
                <a:spLocks noChangeShapeType="1"/>
              </p:cNvSpPr>
              <p:nvPr/>
            </p:nvSpPr>
            <p:spPr bwMode="auto">
              <a:xfrm>
                <a:off x="2520" y="6300"/>
                <a:ext cx="70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000" name="Line 16"/>
              <p:cNvSpPr>
                <a:spLocks noChangeShapeType="1"/>
              </p:cNvSpPr>
              <p:nvPr/>
            </p:nvSpPr>
            <p:spPr bwMode="auto">
              <a:xfrm>
                <a:off x="3240" y="2160"/>
                <a:ext cx="0" cy="4140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001" name="Line 17"/>
              <p:cNvSpPr>
                <a:spLocks noChangeShapeType="1"/>
              </p:cNvSpPr>
              <p:nvPr/>
            </p:nvSpPr>
            <p:spPr bwMode="auto">
              <a:xfrm>
                <a:off x="5400" y="2160"/>
                <a:ext cx="1" cy="41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002" name="Line 18"/>
              <p:cNvSpPr>
                <a:spLocks noChangeShapeType="1"/>
              </p:cNvSpPr>
              <p:nvPr/>
            </p:nvSpPr>
            <p:spPr bwMode="auto">
              <a:xfrm>
                <a:off x="7560" y="2160"/>
                <a:ext cx="1" cy="4140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42003" name="Rectangle 19"/>
            <p:cNvSpPr>
              <a:spLocks noChangeArrowheads="1"/>
            </p:cNvSpPr>
            <p:nvPr/>
          </p:nvSpPr>
          <p:spPr bwMode="auto">
            <a:xfrm>
              <a:off x="838200" y="6172200"/>
              <a:ext cx="631825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1800" b="1"/>
                <a:t>LTL</a:t>
              </a:r>
            </a:p>
          </p:txBody>
        </p:sp>
        <p:sp>
          <p:nvSpPr>
            <p:cNvPr id="42004" name="Rectangle 20"/>
            <p:cNvSpPr>
              <a:spLocks noChangeArrowheads="1"/>
            </p:cNvSpPr>
            <p:nvPr/>
          </p:nvSpPr>
          <p:spPr bwMode="auto">
            <a:xfrm>
              <a:off x="1981200" y="6248400"/>
              <a:ext cx="1247775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1800" b="1"/>
                <a:t>Nominal</a:t>
              </a:r>
            </a:p>
          </p:txBody>
        </p:sp>
        <p:sp>
          <p:nvSpPr>
            <p:cNvPr id="42005" name="Rectangle 21"/>
            <p:cNvSpPr>
              <a:spLocks noChangeArrowheads="1"/>
            </p:cNvSpPr>
            <p:nvPr/>
          </p:nvSpPr>
          <p:spPr bwMode="auto">
            <a:xfrm>
              <a:off x="4038600" y="5334000"/>
              <a:ext cx="21336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Measured</a:t>
              </a:r>
            </a:p>
            <a:p>
              <a:r>
                <a:rPr lang="en-US" sz="1800" b="1"/>
                <a:t>characteristic</a:t>
              </a:r>
            </a:p>
          </p:txBody>
        </p:sp>
        <p:sp>
          <p:nvSpPr>
            <p:cNvPr id="42007" name="Line 23"/>
            <p:cNvSpPr>
              <a:spLocks noChangeShapeType="1"/>
            </p:cNvSpPr>
            <p:nvPr/>
          </p:nvSpPr>
          <p:spPr bwMode="auto">
            <a:xfrm flipH="1">
              <a:off x="914400" y="3886200"/>
              <a:ext cx="4572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11" name="Line 27"/>
            <p:cNvSpPr>
              <a:spLocks noChangeShapeType="1"/>
            </p:cNvSpPr>
            <p:nvPr/>
          </p:nvSpPr>
          <p:spPr bwMode="auto">
            <a:xfrm flipH="1">
              <a:off x="1219200" y="2971800"/>
              <a:ext cx="685800" cy="381000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13" name="Text Box 29"/>
            <p:cNvSpPr txBox="1">
              <a:spLocks noChangeArrowheads="1"/>
            </p:cNvSpPr>
            <p:nvPr/>
          </p:nvSpPr>
          <p:spPr bwMode="auto">
            <a:xfrm>
              <a:off x="1905000" y="2743200"/>
              <a:ext cx="21653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9900"/>
                  </a:solidFill>
                </a:rPr>
                <a:t>Taguchi loss Fn</a:t>
              </a:r>
            </a:p>
          </p:txBody>
        </p:sp>
        <p:sp>
          <p:nvSpPr>
            <p:cNvPr id="42015" name="Line 31"/>
            <p:cNvSpPr>
              <a:spLocks noChangeShapeType="1"/>
            </p:cNvSpPr>
            <p:nvPr/>
          </p:nvSpPr>
          <p:spPr bwMode="auto">
            <a:xfrm flipH="1">
              <a:off x="4038600" y="3810000"/>
              <a:ext cx="457200" cy="381000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52" name="Line 68"/>
            <p:cNvSpPr>
              <a:spLocks noChangeShapeType="1"/>
            </p:cNvSpPr>
            <p:nvPr/>
          </p:nvSpPr>
          <p:spPr bwMode="auto">
            <a:xfrm flipH="1">
              <a:off x="3886200" y="4724400"/>
              <a:ext cx="1752600" cy="60960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53" name="Text Box 69"/>
            <p:cNvSpPr txBox="1">
              <a:spLocks noChangeArrowheads="1"/>
            </p:cNvSpPr>
            <p:nvPr/>
          </p:nvSpPr>
          <p:spPr bwMode="auto">
            <a:xfrm>
              <a:off x="5546725" y="4451350"/>
              <a:ext cx="838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/>
                <a:t> </a:t>
              </a:r>
              <a:r>
                <a:rPr lang="en-US" sz="1800" b="1" dirty="0">
                  <a:solidFill>
                    <a:srgbClr val="008000"/>
                  </a:solidFill>
                </a:rPr>
                <a:t>Loss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0"/>
            <a:ext cx="8340725" cy="1447800"/>
          </a:xfrm>
        </p:spPr>
        <p:txBody>
          <a:bodyPr>
            <a:normAutofit/>
          </a:bodyPr>
          <a:lstStyle/>
          <a:p>
            <a:r>
              <a:rPr lang="en-US" sz="3400" b="1" dirty="0"/>
              <a:t>Formula to find Taguchi’s Loss Fn</a:t>
            </a:r>
            <a:br>
              <a:rPr lang="en-US" sz="3400" b="1" dirty="0"/>
            </a:br>
            <a:endParaRPr lang="en-US" sz="3400" b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48662" cy="4800600"/>
          </a:xfrm>
        </p:spPr>
        <p:txBody>
          <a:bodyPr/>
          <a:lstStyle/>
          <a:p>
            <a:r>
              <a:rPr lang="en-US" b="1" dirty="0"/>
              <a:t>L (x) = k (x-N)²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Where </a:t>
            </a:r>
            <a:r>
              <a:rPr lang="en-US" b="1" dirty="0"/>
              <a:t>L (x)</a:t>
            </a:r>
            <a:r>
              <a:rPr lang="en-US" dirty="0"/>
              <a:t> = Loss Function,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b="1" dirty="0"/>
              <a:t>k = C/d²</a:t>
            </a:r>
            <a:r>
              <a:rPr lang="en-US" dirty="0"/>
              <a:t> = Constant of </a:t>
            </a:r>
            <a:r>
              <a:rPr lang="en-US" dirty="0" smtClean="0"/>
              <a:t>proportionality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b="1" dirty="0"/>
              <a:t>               d -  </a:t>
            </a:r>
            <a:r>
              <a:rPr lang="en-US" dirty="0"/>
              <a:t>Deviation of specification             			</a:t>
            </a:r>
            <a:r>
              <a:rPr lang="en-US" dirty="0" smtClean="0"/>
              <a:t> from </a:t>
            </a:r>
            <a:r>
              <a:rPr lang="en-US" dirty="0"/>
              <a:t>target value</a:t>
            </a:r>
            <a:endParaRPr lang="en-US" b="1" dirty="0"/>
          </a:p>
          <a:p>
            <a:pPr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b="1" dirty="0"/>
              <a:t>x </a:t>
            </a:r>
            <a:r>
              <a:rPr lang="en-US" dirty="0"/>
              <a:t>= Quality Features of selected product,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b="1" dirty="0"/>
              <a:t>N </a:t>
            </a:r>
            <a:r>
              <a:rPr lang="en-US" dirty="0"/>
              <a:t>= Nominal Value of the product and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</a:t>
            </a:r>
            <a:r>
              <a:rPr lang="en-US" b="1" dirty="0"/>
              <a:t>(x-N)</a:t>
            </a:r>
            <a:r>
              <a:rPr lang="en-US" dirty="0"/>
              <a:t> = Tolerance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14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Taguchi: Loss </a:t>
            </a:r>
            <a:r>
              <a:rPr lang="en-US" sz="3200" dirty="0" smtClean="0"/>
              <a:t>Curve</a:t>
            </a:r>
            <a:endParaRPr lang="en-CA" dirty="0"/>
          </a:p>
        </p:txBody>
      </p:sp>
      <p:grpSp>
        <p:nvGrpSpPr>
          <p:cNvPr id="4" name="Group 32"/>
          <p:cNvGrpSpPr>
            <a:grpSpLocks noGrp="1"/>
          </p:cNvGrpSpPr>
          <p:nvPr>
            <p:ph sz="quarter" idx="1"/>
          </p:nvPr>
        </p:nvGrpSpPr>
        <p:grpSpPr bwMode="auto">
          <a:xfrm>
            <a:off x="301625" y="1527175"/>
            <a:ext cx="8504238" cy="4572000"/>
            <a:chOff x="240" y="1248"/>
            <a:chExt cx="2496" cy="1142"/>
          </a:xfrm>
        </p:grpSpPr>
        <p:sp>
          <p:nvSpPr>
            <p:cNvPr id="5" name="Text Box 33"/>
            <p:cNvSpPr txBox="1">
              <a:spLocks noChangeArrowheads="1"/>
            </p:cNvSpPr>
            <p:nvPr/>
          </p:nvSpPr>
          <p:spPr bwMode="auto">
            <a:xfrm>
              <a:off x="698" y="1979"/>
              <a:ext cx="395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900" b="1"/>
                <a:t>Loss</a:t>
              </a:r>
            </a:p>
          </p:txBody>
        </p:sp>
        <p:sp>
          <p:nvSpPr>
            <p:cNvPr id="6" name="Text Box 34"/>
            <p:cNvSpPr txBox="1">
              <a:spLocks noChangeArrowheads="1"/>
            </p:cNvSpPr>
            <p:nvPr/>
          </p:nvSpPr>
          <p:spPr bwMode="auto">
            <a:xfrm>
              <a:off x="1959" y="1979"/>
              <a:ext cx="393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900" b="1"/>
                <a:t>Loss</a:t>
              </a:r>
            </a:p>
          </p:txBody>
        </p:sp>
        <p:grpSp>
          <p:nvGrpSpPr>
            <p:cNvPr id="7" name="Group 35"/>
            <p:cNvGrpSpPr>
              <a:grpSpLocks/>
            </p:cNvGrpSpPr>
            <p:nvPr/>
          </p:nvGrpSpPr>
          <p:grpSpPr bwMode="auto">
            <a:xfrm>
              <a:off x="950" y="1266"/>
              <a:ext cx="252" cy="956"/>
              <a:chOff x="1728" y="960"/>
              <a:chExt cx="528" cy="2448"/>
            </a:xfrm>
          </p:grpSpPr>
          <p:sp>
            <p:nvSpPr>
              <p:cNvPr id="26" name="Line 36"/>
              <p:cNvSpPr>
                <a:spLocks noChangeShapeType="1"/>
              </p:cNvSpPr>
              <p:nvPr/>
            </p:nvSpPr>
            <p:spPr bwMode="auto">
              <a:xfrm>
                <a:off x="2208" y="1200"/>
                <a:ext cx="0" cy="22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7" name="Text Box 37"/>
              <p:cNvSpPr txBox="1">
                <a:spLocks noChangeArrowheads="1"/>
              </p:cNvSpPr>
              <p:nvPr/>
            </p:nvSpPr>
            <p:spPr bwMode="auto">
              <a:xfrm>
                <a:off x="1728" y="960"/>
                <a:ext cx="528" cy="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900" b="1"/>
                  <a:t>LSL</a:t>
                </a:r>
              </a:p>
            </p:txBody>
          </p:sp>
        </p:grpSp>
        <p:sp>
          <p:nvSpPr>
            <p:cNvPr id="8" name="Line 38"/>
            <p:cNvSpPr>
              <a:spLocks noChangeShapeType="1"/>
            </p:cNvSpPr>
            <p:nvPr/>
          </p:nvSpPr>
          <p:spPr bwMode="auto">
            <a:xfrm>
              <a:off x="1889" y="1360"/>
              <a:ext cx="2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Text Box 39"/>
            <p:cNvSpPr txBox="1">
              <a:spLocks noChangeArrowheads="1"/>
            </p:cNvSpPr>
            <p:nvPr/>
          </p:nvSpPr>
          <p:spPr bwMode="auto">
            <a:xfrm>
              <a:off x="1889" y="1266"/>
              <a:ext cx="415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900" b="1"/>
                <a:t>USL</a:t>
              </a:r>
            </a:p>
          </p:txBody>
        </p:sp>
        <p:grpSp>
          <p:nvGrpSpPr>
            <p:cNvPr id="10" name="Group 40"/>
            <p:cNvGrpSpPr>
              <a:grpSpLocks/>
            </p:cNvGrpSpPr>
            <p:nvPr/>
          </p:nvGrpSpPr>
          <p:grpSpPr bwMode="auto">
            <a:xfrm>
              <a:off x="630" y="1885"/>
              <a:ext cx="1832" cy="337"/>
              <a:chOff x="1056" y="2544"/>
              <a:chExt cx="3840" cy="864"/>
            </a:xfrm>
          </p:grpSpPr>
          <p:sp>
            <p:nvSpPr>
              <p:cNvPr id="21" name="Line 41"/>
              <p:cNvSpPr>
                <a:spLocks noChangeShapeType="1"/>
              </p:cNvSpPr>
              <p:nvPr/>
            </p:nvSpPr>
            <p:spPr bwMode="auto">
              <a:xfrm>
                <a:off x="1056" y="2544"/>
                <a:ext cx="1152" cy="0"/>
              </a:xfrm>
              <a:prstGeom prst="line">
                <a:avLst/>
              </a:prstGeom>
              <a:noFill/>
              <a:ln w="127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" name="Line 42"/>
              <p:cNvSpPr>
                <a:spLocks noChangeShapeType="1"/>
              </p:cNvSpPr>
              <p:nvPr/>
            </p:nvSpPr>
            <p:spPr bwMode="auto">
              <a:xfrm>
                <a:off x="2208" y="2544"/>
                <a:ext cx="0" cy="864"/>
              </a:xfrm>
              <a:prstGeom prst="line">
                <a:avLst/>
              </a:prstGeom>
              <a:noFill/>
              <a:ln w="127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" name="Line 43"/>
              <p:cNvSpPr>
                <a:spLocks noChangeShapeType="1"/>
              </p:cNvSpPr>
              <p:nvPr/>
            </p:nvSpPr>
            <p:spPr bwMode="auto">
              <a:xfrm>
                <a:off x="2208" y="3408"/>
                <a:ext cx="1488" cy="0"/>
              </a:xfrm>
              <a:prstGeom prst="line">
                <a:avLst/>
              </a:prstGeom>
              <a:noFill/>
              <a:ln w="127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4" name="Line 44"/>
              <p:cNvSpPr>
                <a:spLocks noChangeShapeType="1"/>
              </p:cNvSpPr>
              <p:nvPr/>
            </p:nvSpPr>
            <p:spPr bwMode="auto">
              <a:xfrm flipV="1">
                <a:off x="3696" y="2544"/>
                <a:ext cx="0" cy="864"/>
              </a:xfrm>
              <a:prstGeom prst="line">
                <a:avLst/>
              </a:prstGeom>
              <a:noFill/>
              <a:ln w="127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5" name="Line 45"/>
              <p:cNvSpPr>
                <a:spLocks noChangeShapeType="1"/>
              </p:cNvSpPr>
              <p:nvPr/>
            </p:nvSpPr>
            <p:spPr bwMode="auto">
              <a:xfrm>
                <a:off x="3696" y="2544"/>
                <a:ext cx="1200" cy="0"/>
              </a:xfrm>
              <a:prstGeom prst="line">
                <a:avLst/>
              </a:prstGeom>
              <a:noFill/>
              <a:ln w="127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1" name="Freeform 46"/>
            <p:cNvSpPr>
              <a:spLocks/>
            </p:cNvSpPr>
            <p:nvPr/>
          </p:nvSpPr>
          <p:spPr bwMode="auto">
            <a:xfrm>
              <a:off x="927" y="1379"/>
              <a:ext cx="1236" cy="84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248" y="2160"/>
                </a:cxn>
                <a:cxn ang="0">
                  <a:pos x="2592" y="0"/>
                </a:cxn>
              </a:cxnLst>
              <a:rect l="0" t="0" r="r" b="b"/>
              <a:pathLst>
                <a:path w="2592" h="2168">
                  <a:moveTo>
                    <a:pt x="0" y="48"/>
                  </a:moveTo>
                  <a:cubicBezTo>
                    <a:pt x="408" y="1108"/>
                    <a:pt x="816" y="2168"/>
                    <a:pt x="1248" y="2160"/>
                  </a:cubicBezTo>
                  <a:cubicBezTo>
                    <a:pt x="1680" y="2152"/>
                    <a:pt x="2136" y="1076"/>
                    <a:pt x="2592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Text Box 47"/>
            <p:cNvSpPr txBox="1">
              <a:spLocks noChangeArrowheads="1"/>
            </p:cNvSpPr>
            <p:nvPr/>
          </p:nvSpPr>
          <p:spPr bwMode="auto">
            <a:xfrm>
              <a:off x="1339" y="1998"/>
              <a:ext cx="43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900" b="1"/>
                <a:t>No Loss</a:t>
              </a:r>
            </a:p>
          </p:txBody>
        </p:sp>
        <p:grpSp>
          <p:nvGrpSpPr>
            <p:cNvPr id="13" name="Group 48"/>
            <p:cNvGrpSpPr>
              <a:grpSpLocks/>
            </p:cNvGrpSpPr>
            <p:nvPr/>
          </p:nvGrpSpPr>
          <p:grpSpPr bwMode="auto">
            <a:xfrm>
              <a:off x="1453" y="2204"/>
              <a:ext cx="116" cy="186"/>
              <a:chOff x="2782" y="3360"/>
              <a:chExt cx="244" cy="478"/>
            </a:xfrm>
          </p:grpSpPr>
          <p:sp>
            <p:nvSpPr>
              <p:cNvPr id="19" name="Text Box 49"/>
              <p:cNvSpPr txBox="1">
                <a:spLocks noChangeArrowheads="1"/>
              </p:cNvSpPr>
              <p:nvPr/>
            </p:nvSpPr>
            <p:spPr bwMode="auto">
              <a:xfrm>
                <a:off x="2782" y="3458"/>
                <a:ext cx="244" cy="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900" b="1"/>
                  <a:t>T</a:t>
                </a:r>
              </a:p>
            </p:txBody>
          </p:sp>
          <p:sp>
            <p:nvSpPr>
              <p:cNvPr id="20" name="Line 50"/>
              <p:cNvSpPr>
                <a:spLocks noChangeShapeType="1"/>
              </p:cNvSpPr>
              <p:nvPr/>
            </p:nvSpPr>
            <p:spPr bwMode="auto">
              <a:xfrm>
                <a:off x="2928" y="33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14" name="Group 51"/>
            <p:cNvGrpSpPr>
              <a:grpSpLocks/>
            </p:cNvGrpSpPr>
            <p:nvPr/>
          </p:nvGrpSpPr>
          <p:grpSpPr bwMode="auto">
            <a:xfrm>
              <a:off x="240" y="1248"/>
              <a:ext cx="2496" cy="1115"/>
              <a:chOff x="240" y="912"/>
              <a:chExt cx="5232" cy="2858"/>
            </a:xfrm>
          </p:grpSpPr>
          <p:sp>
            <p:nvSpPr>
              <p:cNvPr id="15" name="Line 52"/>
              <p:cNvSpPr>
                <a:spLocks noChangeShapeType="1"/>
              </p:cNvSpPr>
              <p:nvPr/>
            </p:nvSpPr>
            <p:spPr bwMode="auto">
              <a:xfrm>
                <a:off x="1056" y="3408"/>
                <a:ext cx="39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" name="Line 53"/>
              <p:cNvSpPr>
                <a:spLocks noChangeShapeType="1"/>
              </p:cNvSpPr>
              <p:nvPr/>
            </p:nvSpPr>
            <p:spPr bwMode="auto">
              <a:xfrm flipV="1">
                <a:off x="1056" y="1056"/>
                <a:ext cx="0" cy="23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" name="Text Box 54"/>
              <p:cNvSpPr txBox="1">
                <a:spLocks noChangeArrowheads="1"/>
              </p:cNvSpPr>
              <p:nvPr/>
            </p:nvSpPr>
            <p:spPr bwMode="auto">
              <a:xfrm>
                <a:off x="240" y="912"/>
                <a:ext cx="818" cy="60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900" b="1"/>
                  <a:t>Loss (L)</a:t>
                </a:r>
              </a:p>
            </p:txBody>
          </p:sp>
          <p:sp>
            <p:nvSpPr>
              <p:cNvPr id="18" name="Text Box 55"/>
              <p:cNvSpPr txBox="1">
                <a:spLocks noChangeArrowheads="1"/>
              </p:cNvSpPr>
              <p:nvPr/>
            </p:nvSpPr>
            <p:spPr bwMode="auto">
              <a:xfrm>
                <a:off x="5088" y="3313"/>
                <a:ext cx="384" cy="45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sz="1200" b="1"/>
                  <a:t>x</a:t>
                </a: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60" name="Rectangle 4"/>
          <p:cNvSpPr>
            <a:spLocks noChangeArrowheads="1"/>
          </p:cNvSpPr>
          <p:nvPr/>
        </p:nvSpPr>
        <p:spPr bwMode="blackWhite">
          <a:xfrm>
            <a:off x="4648200" y="5562600"/>
            <a:ext cx="3276600" cy="533400"/>
          </a:xfrm>
          <a:prstGeom prst="rect">
            <a:avLst/>
          </a:prstGeom>
          <a:solidFill>
            <a:schemeClr val="folHlink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i="1"/>
              <a:t>“Quality begins with me.”</a:t>
            </a:r>
            <a:r>
              <a:rPr lang="en-US" sz="1600"/>
              <a:t>    </a:t>
            </a:r>
          </a:p>
          <a:p>
            <a:r>
              <a:rPr lang="en-US" sz="1600"/>
              <a:t>                  Phil Crosby</a:t>
            </a:r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Lean Six </a:t>
            </a:r>
            <a:r>
              <a:rPr lang="en-US" dirty="0" smtClean="0"/>
              <a:t>Sigma (LSS)</a:t>
            </a:r>
            <a:endParaRPr lang="en-US" dirty="0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6934200" cy="4038600"/>
          </a:xfrm>
        </p:spPr>
        <p:txBody>
          <a:bodyPr/>
          <a:lstStyle/>
          <a:p>
            <a:r>
              <a:rPr lang="en-US" dirty="0" smtClean="0"/>
              <a:t>Improvement Methods</a:t>
            </a:r>
            <a:endParaRPr lang="en-US" dirty="0"/>
          </a:p>
          <a:p>
            <a:r>
              <a:rPr lang="en-US" dirty="0" smtClean="0"/>
              <a:t>Design for LSS (DFSS)</a:t>
            </a:r>
            <a:endParaRPr lang="en-US" dirty="0"/>
          </a:p>
          <a:p>
            <a:r>
              <a:rPr lang="en-US" dirty="0"/>
              <a:t>LSS Implementation Issues</a:t>
            </a:r>
          </a:p>
          <a:p>
            <a:r>
              <a:rPr lang="en-US" dirty="0"/>
              <a:t>Strategic LSS Roadmap</a:t>
            </a:r>
          </a:p>
          <a:p>
            <a:r>
              <a:rPr lang="en-US" dirty="0"/>
              <a:t>The Malcolm </a:t>
            </a:r>
            <a:r>
              <a:rPr lang="en-US" dirty="0" err="1"/>
              <a:t>Baldrige</a:t>
            </a:r>
            <a:r>
              <a:rPr lang="en-US" dirty="0"/>
              <a:t> </a:t>
            </a:r>
            <a:r>
              <a:rPr lang="en-US" dirty="0" smtClean="0"/>
              <a:t>Award</a:t>
            </a:r>
            <a:endParaRPr lang="en-US" dirty="0"/>
          </a:p>
          <a:p>
            <a:endParaRPr lang="en-US" dirty="0"/>
          </a:p>
        </p:txBody>
      </p:sp>
      <p:sp>
        <p:nvSpPr>
          <p:cNvPr id="403461" name="Rectangle 5"/>
          <p:cNvSpPr>
            <a:spLocks noChangeArrowheads="1"/>
          </p:cNvSpPr>
          <p:nvPr/>
        </p:nvSpPr>
        <p:spPr bwMode="blackWhite">
          <a:xfrm>
            <a:off x="4432300" y="5967413"/>
            <a:ext cx="18415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6553200" cy="858838"/>
          </a:xfrm>
        </p:spPr>
        <p:txBody>
          <a:bodyPr/>
          <a:lstStyle/>
          <a:p>
            <a:r>
              <a:rPr lang="en-US" dirty="0"/>
              <a:t>DFLSS Tools: Life Cycle Planning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6934200" cy="44116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probability of a new product or service failure is highest in the early stages due to design or production flaws, and decreases and then levels out with usage</a:t>
            </a:r>
          </a:p>
          <a:p>
            <a:pPr lvl="1"/>
            <a:r>
              <a:rPr lang="en-US" dirty="0"/>
              <a:t>e.g., initial problems with new cars or homes</a:t>
            </a:r>
          </a:p>
          <a:p>
            <a:r>
              <a:rPr lang="en-US" dirty="0"/>
              <a:t>However, at some point, the probability of failure increases as parts wear out</a:t>
            </a:r>
          </a:p>
          <a:p>
            <a:r>
              <a:rPr lang="en-US" dirty="0"/>
              <a:t>Some systems are repairable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or </a:t>
            </a:r>
            <a:r>
              <a:rPr lang="en-US" dirty="0"/>
              <a:t>replaceable,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while </a:t>
            </a:r>
            <a:r>
              <a:rPr lang="en-US" dirty="0"/>
              <a:t>others are </a:t>
            </a:r>
            <a:r>
              <a:rPr lang="en-US" dirty="0" smtClean="0"/>
              <a:t>not.</a:t>
            </a:r>
            <a:endParaRPr lang="en-US" dirty="0"/>
          </a:p>
          <a:p>
            <a:r>
              <a:rPr lang="en-US" dirty="0"/>
              <a:t>DFLSS planning must                                  consider these factors</a:t>
            </a:r>
          </a:p>
          <a:p>
            <a:endParaRPr lang="en-US" dirty="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602856" y="4724400"/>
            <a:ext cx="3312543" cy="1676400"/>
            <a:chOff x="2928" y="3072"/>
            <a:chExt cx="2304" cy="1056"/>
          </a:xfrm>
        </p:grpSpPr>
        <p:sp>
          <p:nvSpPr>
            <p:cNvPr id="442381" name="Rectangle 13"/>
            <p:cNvSpPr>
              <a:spLocks noChangeArrowheads="1"/>
            </p:cNvSpPr>
            <p:nvPr/>
          </p:nvSpPr>
          <p:spPr bwMode="blackWhite">
            <a:xfrm>
              <a:off x="2928" y="3072"/>
              <a:ext cx="2256" cy="105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112" y="3072"/>
              <a:ext cx="2120" cy="1056"/>
              <a:chOff x="1480" y="3216"/>
              <a:chExt cx="2120" cy="1056"/>
            </a:xfrm>
          </p:grpSpPr>
          <p:sp>
            <p:nvSpPr>
              <p:cNvPr id="442372" name="Arc 4"/>
              <p:cNvSpPr>
                <a:spLocks/>
              </p:cNvSpPr>
              <p:nvPr/>
            </p:nvSpPr>
            <p:spPr bwMode="blackWhite">
              <a:xfrm rot="7337350">
                <a:off x="2400" y="3231"/>
                <a:ext cx="576" cy="83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1257"/>
                  <a:gd name="T2" fmla="*/ 19321 w 21600"/>
                  <a:gd name="T3" fmla="*/ 31257 h 31257"/>
                  <a:gd name="T4" fmla="*/ 0 w 21600"/>
                  <a:gd name="T5" fmla="*/ 21600 h 31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1257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4952"/>
                      <a:pt x="20819" y="28258"/>
                      <a:pt x="19321" y="31257"/>
                    </a:cubicBezTo>
                  </a:path>
                  <a:path w="21600" h="31257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4952"/>
                      <a:pt x="20819" y="28258"/>
                      <a:pt x="19321" y="3125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2373" name="Line 5"/>
              <p:cNvSpPr>
                <a:spLocks noChangeShapeType="1"/>
              </p:cNvSpPr>
              <p:nvPr/>
            </p:nvSpPr>
            <p:spPr bwMode="blackWhite">
              <a:xfrm>
                <a:off x="2016" y="3264"/>
                <a:ext cx="0" cy="8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2374" name="Line 6"/>
              <p:cNvSpPr>
                <a:spLocks noChangeShapeType="1"/>
              </p:cNvSpPr>
              <p:nvPr/>
            </p:nvSpPr>
            <p:spPr bwMode="blackWhite">
              <a:xfrm>
                <a:off x="2016" y="4080"/>
                <a:ext cx="13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2375" name="Text Box 7"/>
              <p:cNvSpPr txBox="1">
                <a:spLocks noChangeArrowheads="1"/>
              </p:cNvSpPr>
              <p:nvPr/>
            </p:nvSpPr>
            <p:spPr bwMode="blackWhite">
              <a:xfrm>
                <a:off x="2016" y="3216"/>
                <a:ext cx="1392" cy="19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>
                    <a:solidFill>
                      <a:schemeClr val="tx2"/>
                    </a:solidFill>
                  </a:rPr>
                  <a:t>“Bathtub” Curve</a:t>
                </a:r>
              </a:p>
            </p:txBody>
          </p:sp>
          <p:sp>
            <p:nvSpPr>
              <p:cNvPr id="442376" name="Text Box 8"/>
              <p:cNvSpPr txBox="1">
                <a:spLocks noChangeArrowheads="1"/>
              </p:cNvSpPr>
              <p:nvPr/>
            </p:nvSpPr>
            <p:spPr bwMode="blackWhite">
              <a:xfrm>
                <a:off x="2592" y="4080"/>
                <a:ext cx="1008" cy="19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solidFill>
                      <a:schemeClr val="tx2"/>
                    </a:solidFill>
                  </a:rPr>
                  <a:t>Usage (time)</a:t>
                </a:r>
              </a:p>
            </p:txBody>
          </p:sp>
          <p:sp>
            <p:nvSpPr>
              <p:cNvPr id="442377" name="Text Box 9"/>
              <p:cNvSpPr txBox="1">
                <a:spLocks noChangeArrowheads="1"/>
              </p:cNvSpPr>
              <p:nvPr/>
            </p:nvSpPr>
            <p:spPr bwMode="blackWhite">
              <a:xfrm>
                <a:off x="1480" y="3504"/>
                <a:ext cx="1152" cy="259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1400" dirty="0">
                    <a:solidFill>
                      <a:schemeClr val="tx2"/>
                    </a:solidFill>
                  </a:rPr>
                  <a:t>Failure </a:t>
                </a:r>
              </a:p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1400" dirty="0">
                    <a:solidFill>
                      <a:schemeClr val="tx2"/>
                    </a:solidFill>
                  </a:rPr>
                  <a:t>Rate</a:t>
                </a:r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DFLSS Tools: Simulation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6934200" cy="44116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 method for replicating real world relationships using a few factors, simply related</a:t>
            </a:r>
          </a:p>
          <a:p>
            <a:pPr>
              <a:lnSpc>
                <a:spcPct val="90000"/>
              </a:lnSpc>
            </a:pPr>
            <a:r>
              <a:rPr lang="en-US" dirty="0"/>
              <a:t>Typically done with the aid of a computer</a:t>
            </a:r>
          </a:p>
          <a:p>
            <a:pPr>
              <a:lnSpc>
                <a:spcPct val="90000"/>
              </a:lnSpc>
            </a:pPr>
            <a:r>
              <a:rPr lang="en-US" dirty="0"/>
              <a:t>Utilizes historical data or other knowledge to make assumptions about the likelihood of future events</a:t>
            </a:r>
          </a:p>
          <a:p>
            <a:pPr>
              <a:lnSpc>
                <a:spcPct val="90000"/>
              </a:lnSpc>
            </a:pPr>
            <a:r>
              <a:rPr lang="en-US" dirty="0"/>
              <a:t>Allows for the study of variation in processes</a:t>
            </a:r>
          </a:p>
          <a:p>
            <a:pPr>
              <a:lnSpc>
                <a:spcPct val="90000"/>
              </a:lnSpc>
            </a:pPr>
            <a:r>
              <a:rPr lang="en-US" dirty="0"/>
              <a:t>Enables analysis and learning without disrupting the real system under investigation by using random numbers to “simulate” events </a:t>
            </a:r>
          </a:p>
          <a:p>
            <a:pPr>
              <a:lnSpc>
                <a:spcPct val="90000"/>
              </a:lnSpc>
            </a:pPr>
            <a:r>
              <a:rPr lang="en-US" dirty="0"/>
              <a:t>Not an optimization technique; decision </a:t>
            </a:r>
            <a:r>
              <a:rPr lang="en-US" dirty="0" smtClean="0"/>
              <a:t>variables </a:t>
            </a:r>
            <a:r>
              <a:rPr lang="en-US" dirty="0"/>
              <a:t>are </a:t>
            </a:r>
            <a:r>
              <a:rPr lang="en-US" i="1" dirty="0"/>
              <a:t>inputs</a:t>
            </a:r>
            <a:r>
              <a:rPr lang="en-US" dirty="0"/>
              <a:t> to a simulation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8" name="Rectangle 8"/>
          <p:cNvSpPr>
            <a:spLocks noChangeArrowheads="1"/>
          </p:cNvSpPr>
          <p:nvPr/>
        </p:nvSpPr>
        <p:spPr bwMode="blackWhite">
          <a:xfrm>
            <a:off x="1143000" y="4648200"/>
            <a:ext cx="5105400" cy="914400"/>
          </a:xfrm>
          <a:prstGeom prst="rect">
            <a:avLst/>
          </a:prstGeom>
          <a:solidFill>
            <a:srgbClr val="C9DBDB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28600"/>
            <a:ext cx="6553200" cy="858838"/>
          </a:xfrm>
        </p:spPr>
        <p:txBody>
          <a:bodyPr>
            <a:normAutofit fontScale="90000"/>
          </a:bodyPr>
          <a:lstStyle/>
          <a:p>
            <a:r>
              <a:rPr lang="en-US"/>
              <a:t>DFLSS Tools: Design of Experiments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6934200" cy="3200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DOE is a statistical procedure for conducting a controlled experiment, where the impact of high versus low settings of X’s are determined, including possible interactions</a:t>
            </a:r>
          </a:p>
          <a:p>
            <a:pPr>
              <a:lnSpc>
                <a:spcPct val="90000"/>
              </a:lnSpc>
            </a:pPr>
            <a:r>
              <a:rPr lang="en-US" dirty="0"/>
              <a:t>“Blocking” and other aspects of DOE help to reduce the needed number of trials, and remove the effect of noise factors</a:t>
            </a:r>
          </a:p>
          <a:p>
            <a:pPr>
              <a:lnSpc>
                <a:spcPct val="90000"/>
              </a:lnSpc>
            </a:pPr>
            <a:r>
              <a:rPr lang="en-US" dirty="0"/>
              <a:t>DOE can also be used to test the prediction quality of a DSS model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00800" y="4403725"/>
            <a:ext cx="1527175" cy="1997075"/>
            <a:chOff x="3888" y="2640"/>
            <a:chExt cx="962" cy="1258"/>
          </a:xfrm>
        </p:grpSpPr>
        <p:pic>
          <p:nvPicPr>
            <p:cNvPr id="445445" name="Picture 5" descr="Image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36" y="2640"/>
              <a:ext cx="914" cy="1051"/>
            </a:xfrm>
            <a:prstGeom prst="rect">
              <a:avLst/>
            </a:prstGeom>
            <a:noFill/>
          </p:spPr>
        </p:pic>
        <p:sp>
          <p:nvSpPr>
            <p:cNvPr id="445446" name="Text Box 6"/>
            <p:cNvSpPr txBox="1">
              <a:spLocks noChangeArrowheads="1"/>
            </p:cNvSpPr>
            <p:nvPr/>
          </p:nvSpPr>
          <p:spPr bwMode="blackWhite">
            <a:xfrm>
              <a:off x="3888" y="3744"/>
              <a:ext cx="960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Catapult Experiment</a:t>
              </a:r>
            </a:p>
          </p:txBody>
        </p:sp>
      </p:grpSp>
      <p:sp>
        <p:nvSpPr>
          <p:cNvPr id="445447" name="Text Box 7"/>
          <p:cNvSpPr txBox="1">
            <a:spLocks noChangeArrowheads="1"/>
          </p:cNvSpPr>
          <p:nvPr/>
        </p:nvSpPr>
        <p:spPr bwMode="blackWhite">
          <a:xfrm>
            <a:off x="1219200" y="4724400"/>
            <a:ext cx="4953000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This compares to “OFAT” experiments, which take too long and cannot detect interactions!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DFLSS Tools: Optimization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162800" cy="4953000"/>
          </a:xfrm>
        </p:spPr>
        <p:txBody>
          <a:bodyPr/>
          <a:lstStyle/>
          <a:p>
            <a:r>
              <a:rPr lang="en-US" sz="2000" dirty="0"/>
              <a:t>Objective is to find the settings for the “vital few” controllable inputs (X’s) to optimize desired results (Y’s)</a:t>
            </a:r>
          </a:p>
          <a:p>
            <a:r>
              <a:rPr lang="en-US" sz="2000" dirty="0"/>
              <a:t>Note that optimization of parts of systems can lead to sub-optimization of the whole system (e.g., Sales over-committing Operations to customers, reduced quality due to purchasing cheaper items)</a:t>
            </a:r>
          </a:p>
          <a:p>
            <a:r>
              <a:rPr lang="en-US" sz="2000" dirty="0"/>
              <a:t>Simple spreadsheet tools (such as Solver in Excel) can be used to determine the best levels of input factors to optimize a system (maximize profit, minimize costs, etc.)</a:t>
            </a:r>
          </a:p>
          <a:p>
            <a:r>
              <a:rPr lang="en-US" sz="2000" dirty="0"/>
              <a:t>Response Surface Methodology (RSM) is a sequential statistical procedure (supported </a:t>
            </a:r>
            <a:r>
              <a:rPr lang="en-US" sz="2000" dirty="0" smtClean="0"/>
              <a:t>by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</a:t>
            </a:r>
            <a:r>
              <a:rPr lang="en-US" sz="2000" dirty="0"/>
              <a:t>Minitab) that combines optimization                                   techniques and DOE</a:t>
            </a:r>
          </a:p>
        </p:txBody>
      </p:sp>
      <p:pic>
        <p:nvPicPr>
          <p:cNvPr id="4413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9530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DFLSS Tools:  Theory of Inventive Problem Solving (TRIZ)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6934200" cy="4800600"/>
          </a:xfrm>
        </p:spPr>
        <p:txBody>
          <a:bodyPr/>
          <a:lstStyle/>
          <a:p>
            <a:r>
              <a:rPr lang="en-US" sz="2000"/>
              <a:t>A combination of methods, tools, and a way of thinking developed in  the Soviet Union in the 1940s </a:t>
            </a:r>
          </a:p>
          <a:p>
            <a:r>
              <a:rPr lang="en-US" sz="2000"/>
              <a:t>Used for concept generation and problem-solving</a:t>
            </a:r>
          </a:p>
          <a:p>
            <a:r>
              <a:rPr lang="en-US" sz="2000"/>
              <a:t>Assumes that all inventions contain at least one contradiction </a:t>
            </a:r>
          </a:p>
          <a:p>
            <a:pPr lvl="1"/>
            <a:r>
              <a:rPr lang="en-US" sz="1600"/>
              <a:t>e.g., faster auto acceleration reduces fuel efficiency, productivity vs. accuracy, etc.</a:t>
            </a:r>
          </a:p>
          <a:p>
            <a:r>
              <a:rPr lang="en-US" sz="2000"/>
              <a:t>Success depends on resolution of contradiction</a:t>
            </a:r>
          </a:p>
          <a:p>
            <a:r>
              <a:rPr lang="en-US" sz="2000"/>
              <a:t>Involves trade-off between contradictory factors, or overcoming the contradiction</a:t>
            </a:r>
          </a:p>
          <a:p>
            <a:pPr lvl="1"/>
            <a:r>
              <a:rPr lang="en-US" sz="1600"/>
              <a:t>Despite the immensity of problems, only 1250 typical system contradictions in 39 design parameters have been found to date</a:t>
            </a:r>
          </a:p>
          <a:p>
            <a:pPr lvl="1"/>
            <a:r>
              <a:rPr lang="en-US" sz="1600"/>
              <a:t>Many Triz tools have been developed to deal with these contradictions</a:t>
            </a:r>
          </a:p>
          <a:p>
            <a:endParaRPr lang="en-US" sz="2000"/>
          </a:p>
          <a:p>
            <a:endParaRPr lang="en-US" sz="2000"/>
          </a:p>
        </p:txBody>
      </p:sp>
      <p:sp>
        <p:nvSpPr>
          <p:cNvPr id="425988" name="Text Box 4"/>
          <p:cNvSpPr txBox="1">
            <a:spLocks noChangeArrowheads="1"/>
          </p:cNvSpPr>
          <p:nvPr/>
        </p:nvSpPr>
        <p:spPr bwMode="blackWhite">
          <a:xfrm>
            <a:off x="4191000" y="6019800"/>
            <a:ext cx="4114800" cy="2381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1200"/>
              <a:t>Source: </a:t>
            </a:r>
            <a:r>
              <a:rPr lang="en-US" sz="1200" u="sng"/>
              <a:t>Design for Six Sigma</a:t>
            </a:r>
            <a:r>
              <a:rPr lang="en-US" sz="1200"/>
              <a:t>, Yang and El-Haik,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Lean and Single Supplier Strategy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36738"/>
            <a:ext cx="6934200" cy="4411662"/>
          </a:xfrm>
        </p:spPr>
        <p:txBody>
          <a:bodyPr/>
          <a:lstStyle/>
          <a:p>
            <a:r>
              <a:rPr lang="en-US" sz="2000"/>
              <a:t>Time saved dealing with many suppliers</a:t>
            </a:r>
          </a:p>
          <a:p>
            <a:r>
              <a:rPr lang="en-US" sz="2000"/>
              <a:t>Larger batch sizes possible (more stable process)</a:t>
            </a:r>
          </a:p>
          <a:p>
            <a:r>
              <a:rPr lang="en-US" sz="2000"/>
              <a:t>Fewer changeovers; less idle time</a:t>
            </a:r>
          </a:p>
          <a:p>
            <a:r>
              <a:rPr lang="en-US" sz="2000"/>
              <a:t>Captive assembly lines possible; easy to schedule priorities</a:t>
            </a:r>
          </a:p>
          <a:p>
            <a:r>
              <a:rPr lang="en-US" sz="2000"/>
              <a:t>Supplier can demand higher quality from its suppliers due to larger quantities</a:t>
            </a:r>
          </a:p>
          <a:p>
            <a:r>
              <a:rPr lang="en-US" sz="2000"/>
              <a:t>More time for corrective action</a:t>
            </a:r>
          </a:p>
          <a:p>
            <a:r>
              <a:rPr lang="en-US" sz="2000"/>
              <a:t>Reduction in price due to quantity given to single supplier</a:t>
            </a:r>
          </a:p>
          <a:p>
            <a:r>
              <a:rPr lang="en-US" sz="2000"/>
              <a:t>Reduction in incoming quality rejections </a:t>
            </a:r>
          </a:p>
          <a:p>
            <a:r>
              <a:rPr lang="en-US" sz="2000"/>
              <a:t>Reduction in variability</a:t>
            </a:r>
          </a:p>
          <a:p>
            <a:endParaRPr lang="en-US" sz="2000"/>
          </a:p>
        </p:txBody>
      </p:sp>
      <p:sp>
        <p:nvSpPr>
          <p:cNvPr id="408580" name="Text Box 4"/>
          <p:cNvSpPr txBox="1">
            <a:spLocks noChangeArrowheads="1"/>
          </p:cNvSpPr>
          <p:nvPr/>
        </p:nvSpPr>
        <p:spPr bwMode="blackWhite">
          <a:xfrm>
            <a:off x="1066800" y="1295400"/>
            <a:ext cx="69342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Advantages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Lean and Single Supplier Strategy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Easier to share responsibilities for quality; more commitment; better communications</a:t>
            </a:r>
          </a:p>
          <a:p>
            <a:pPr>
              <a:lnSpc>
                <a:spcPct val="90000"/>
              </a:lnSpc>
            </a:pPr>
            <a:r>
              <a:rPr lang="en-US" sz="2000"/>
              <a:t>Greater moral responsibility for quality from supplier</a:t>
            </a:r>
          </a:p>
          <a:p>
            <a:pPr>
              <a:lnSpc>
                <a:spcPct val="90000"/>
              </a:lnSpc>
            </a:pPr>
            <a:r>
              <a:rPr lang="en-US" sz="2000"/>
              <a:t>More volume available if industry shortages of materials</a:t>
            </a:r>
          </a:p>
          <a:p>
            <a:pPr>
              <a:lnSpc>
                <a:spcPct val="90000"/>
              </a:lnSpc>
            </a:pPr>
            <a:r>
              <a:rPr lang="en-US" sz="2000"/>
              <a:t>Simpler and faster training</a:t>
            </a:r>
          </a:p>
          <a:p>
            <a:pPr>
              <a:lnSpc>
                <a:spcPct val="90000"/>
              </a:lnSpc>
            </a:pPr>
            <a:r>
              <a:rPr lang="en-US" sz="2000"/>
              <a:t>Improved document and sample control (less specs, more up-to-date)</a:t>
            </a:r>
          </a:p>
          <a:p>
            <a:pPr>
              <a:lnSpc>
                <a:spcPct val="90000"/>
              </a:lnSpc>
            </a:pPr>
            <a:r>
              <a:rPr lang="en-US" sz="2000"/>
              <a:t>Minimized identification issues when field failures</a:t>
            </a:r>
          </a:p>
          <a:p>
            <a:pPr>
              <a:lnSpc>
                <a:spcPct val="90000"/>
              </a:lnSpc>
            </a:pPr>
            <a:r>
              <a:rPr lang="en-US" sz="2000"/>
              <a:t>One stop corrective actions</a:t>
            </a:r>
          </a:p>
          <a:p>
            <a:pPr>
              <a:lnSpc>
                <a:spcPct val="90000"/>
              </a:lnSpc>
            </a:pPr>
            <a:r>
              <a:rPr lang="en-US" sz="2000"/>
              <a:t>Reduced cost of quality (less travel, telephone costs, executive time)</a:t>
            </a:r>
          </a:p>
          <a:p>
            <a:pPr>
              <a:lnSpc>
                <a:spcPct val="90000"/>
              </a:lnSpc>
            </a:pPr>
            <a:r>
              <a:rPr lang="en-US" sz="2000"/>
              <a:t>More time to communicate with customers</a:t>
            </a:r>
          </a:p>
          <a:p>
            <a:pPr>
              <a:lnSpc>
                <a:spcPct val="90000"/>
              </a:lnSpc>
            </a:pPr>
            <a:r>
              <a:rPr lang="en-US" sz="2000"/>
              <a:t>Priority access to supplier’s R&amp;D breakthroughs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Lean and Single Supplier Strategy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000"/>
          </a:p>
          <a:p>
            <a:endParaRPr lang="en-US" sz="2000"/>
          </a:p>
          <a:p>
            <a:r>
              <a:rPr lang="en-US" sz="2000"/>
              <a:t>Fewer brainstorming opportunities and competitive benchmarking opportunities (but can offset with industry research, benchmarking, FMEA analysis, leveraging best ideas of single supplier, etc.)</a:t>
            </a:r>
          </a:p>
          <a:p>
            <a:r>
              <a:rPr lang="en-US" sz="2000"/>
              <a:t>Dependence on one supplier to get it right (but can use SPC for early warnings of process deviations)</a:t>
            </a:r>
          </a:p>
          <a:p>
            <a:r>
              <a:rPr lang="en-US" sz="2000"/>
              <a:t>Emergency breakdown at single supplier facility (can be offset with contingency planning, dormant supplier preparedness, and long-term ordering)</a:t>
            </a:r>
          </a:p>
          <a:p>
            <a:r>
              <a:rPr lang="en-US" sz="2000"/>
              <a:t>Potential loss of diversity of suppliers  </a:t>
            </a:r>
          </a:p>
          <a:p>
            <a:endParaRPr lang="en-US" sz="2000"/>
          </a:p>
        </p:txBody>
      </p:sp>
      <p:sp>
        <p:nvSpPr>
          <p:cNvPr id="410628" name="Text Box 4"/>
          <p:cNvSpPr txBox="1">
            <a:spLocks noChangeArrowheads="1"/>
          </p:cNvSpPr>
          <p:nvPr/>
        </p:nvSpPr>
        <p:spPr bwMode="blackWhite">
          <a:xfrm>
            <a:off x="1066800" y="1828800"/>
            <a:ext cx="69342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Disadvantages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Lean Considerations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1371600"/>
            <a:ext cx="850392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Many organizational decisions negatively impact continuous flow</a:t>
            </a:r>
          </a:p>
          <a:p>
            <a:pPr>
              <a:lnSpc>
                <a:spcPct val="90000"/>
              </a:lnSpc>
            </a:pPr>
            <a:r>
              <a:rPr lang="en-US" dirty="0"/>
              <a:t>Lean continuous flow is not always appropriate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Innovative products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responsiveness and flexibility</a:t>
            </a:r>
          </a:p>
          <a:p>
            <a:pPr>
              <a:lnSpc>
                <a:spcPct val="90000"/>
              </a:lnSpc>
            </a:pPr>
            <a:r>
              <a:rPr lang="en-US" dirty="0"/>
              <a:t>Multiple supplier relationships cannot support  Lean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Single supplier strategy is needed, </a:t>
            </a:r>
            <a:endParaRPr lang="en-US" dirty="0" smtClean="0"/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 </a:t>
            </a:r>
            <a:r>
              <a:rPr lang="en-US" dirty="0" smtClean="0"/>
              <a:t>   even </a:t>
            </a:r>
            <a:r>
              <a:rPr lang="en-US" dirty="0"/>
              <a:t>for critical resources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partner with a supplier </a:t>
            </a:r>
            <a:endParaRPr lang="en-US" dirty="0" smtClean="0"/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 </a:t>
            </a:r>
            <a:r>
              <a:rPr lang="en-US" dirty="0" smtClean="0"/>
              <a:t>   to achieve </a:t>
            </a:r>
            <a:r>
              <a:rPr lang="en-US" dirty="0"/>
              <a:t>your Lean goals!</a:t>
            </a:r>
          </a:p>
          <a:p>
            <a:pPr>
              <a:lnSpc>
                <a:spcPct val="90000"/>
              </a:lnSpc>
            </a:pPr>
            <a:r>
              <a:rPr lang="en-US" dirty="0"/>
              <a:t>Lean is a </a:t>
            </a:r>
            <a:r>
              <a:rPr lang="en-US" dirty="0" smtClean="0"/>
              <a:t>prerequisite </a:t>
            </a:r>
            <a:r>
              <a:rPr lang="en-US" dirty="0"/>
              <a:t>to 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</a:t>
            </a:r>
            <a:r>
              <a:rPr lang="en-US" dirty="0" smtClean="0"/>
              <a:t>  outsourcing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53000" y="3886200"/>
            <a:ext cx="3352800" cy="2971800"/>
            <a:chOff x="1198" y="2352"/>
            <a:chExt cx="1682" cy="1632"/>
          </a:xfrm>
        </p:grpSpPr>
        <p:sp>
          <p:nvSpPr>
            <p:cNvPr id="428037" name="Line 5"/>
            <p:cNvSpPr>
              <a:spLocks noChangeShapeType="1"/>
            </p:cNvSpPr>
            <p:nvPr/>
          </p:nvSpPr>
          <p:spPr bwMode="auto">
            <a:xfrm>
              <a:off x="1440" y="2592"/>
              <a:ext cx="1" cy="93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8038" name="Line 6"/>
            <p:cNvSpPr>
              <a:spLocks noChangeShapeType="1"/>
            </p:cNvSpPr>
            <p:nvPr/>
          </p:nvSpPr>
          <p:spPr bwMode="auto">
            <a:xfrm>
              <a:off x="1440" y="3528"/>
              <a:ext cx="1368" cy="1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8039" name="Text Box 7"/>
            <p:cNvSpPr txBox="1">
              <a:spLocks noChangeArrowheads="1"/>
            </p:cNvSpPr>
            <p:nvPr/>
          </p:nvSpPr>
          <p:spPr bwMode="auto">
            <a:xfrm rot="-5395541">
              <a:off x="790" y="2951"/>
              <a:ext cx="959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200" b="1"/>
                <a:t>Order Quantity</a:t>
              </a:r>
            </a:p>
          </p:txBody>
        </p:sp>
        <p:sp>
          <p:nvSpPr>
            <p:cNvPr id="428040" name="Text Box 8"/>
            <p:cNvSpPr txBox="1">
              <a:spLocks noChangeArrowheads="1"/>
            </p:cNvSpPr>
            <p:nvPr/>
          </p:nvSpPr>
          <p:spPr bwMode="auto">
            <a:xfrm>
              <a:off x="2472" y="3552"/>
              <a:ext cx="40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200" b="1"/>
                <a:t>Time</a:t>
              </a:r>
            </a:p>
          </p:txBody>
        </p:sp>
        <p:sp>
          <p:nvSpPr>
            <p:cNvPr id="428041" name="Line 9"/>
            <p:cNvSpPr>
              <a:spLocks noChangeShapeType="1"/>
            </p:cNvSpPr>
            <p:nvPr/>
          </p:nvSpPr>
          <p:spPr bwMode="auto">
            <a:xfrm>
              <a:off x="1512" y="3024"/>
              <a:ext cx="144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8042" name="Line 10"/>
            <p:cNvSpPr>
              <a:spLocks noChangeShapeType="1"/>
            </p:cNvSpPr>
            <p:nvPr/>
          </p:nvSpPr>
          <p:spPr bwMode="auto">
            <a:xfrm flipV="1">
              <a:off x="1656" y="3024"/>
              <a:ext cx="216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8043" name="Line 11"/>
            <p:cNvSpPr>
              <a:spLocks noChangeShapeType="1"/>
            </p:cNvSpPr>
            <p:nvPr/>
          </p:nvSpPr>
          <p:spPr bwMode="auto">
            <a:xfrm>
              <a:off x="1872" y="3024"/>
              <a:ext cx="14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8044" name="Line 12"/>
            <p:cNvSpPr>
              <a:spLocks noChangeShapeType="1"/>
            </p:cNvSpPr>
            <p:nvPr/>
          </p:nvSpPr>
          <p:spPr bwMode="auto">
            <a:xfrm flipV="1">
              <a:off x="2016" y="2880"/>
              <a:ext cx="72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8045" name="Line 13"/>
            <p:cNvSpPr>
              <a:spLocks noChangeShapeType="1"/>
            </p:cNvSpPr>
            <p:nvPr/>
          </p:nvSpPr>
          <p:spPr bwMode="auto">
            <a:xfrm>
              <a:off x="2088" y="2880"/>
              <a:ext cx="72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8046" name="Line 14"/>
            <p:cNvSpPr>
              <a:spLocks noChangeShapeType="1"/>
            </p:cNvSpPr>
            <p:nvPr/>
          </p:nvSpPr>
          <p:spPr bwMode="auto">
            <a:xfrm flipV="1">
              <a:off x="2160" y="3024"/>
              <a:ext cx="144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8047" name="Line 15"/>
            <p:cNvSpPr>
              <a:spLocks noChangeShapeType="1"/>
            </p:cNvSpPr>
            <p:nvPr/>
          </p:nvSpPr>
          <p:spPr bwMode="auto">
            <a:xfrm>
              <a:off x="2304" y="3024"/>
              <a:ext cx="43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1512" y="2736"/>
              <a:ext cx="1224" cy="576"/>
              <a:chOff x="2496" y="2016"/>
              <a:chExt cx="1224" cy="576"/>
            </a:xfrm>
          </p:grpSpPr>
          <p:sp>
            <p:nvSpPr>
              <p:cNvPr id="428049" name="Line 17"/>
              <p:cNvSpPr>
                <a:spLocks noChangeShapeType="1"/>
              </p:cNvSpPr>
              <p:nvPr/>
            </p:nvSpPr>
            <p:spPr bwMode="auto">
              <a:xfrm>
                <a:off x="2496" y="2304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50" name="Line 18"/>
              <p:cNvSpPr>
                <a:spLocks noChangeShapeType="1"/>
              </p:cNvSpPr>
              <p:nvPr/>
            </p:nvSpPr>
            <p:spPr bwMode="auto">
              <a:xfrm>
                <a:off x="2856" y="23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51" name="Line 19"/>
              <p:cNvSpPr>
                <a:spLocks noChangeShapeType="1"/>
              </p:cNvSpPr>
              <p:nvPr/>
            </p:nvSpPr>
            <p:spPr bwMode="auto">
              <a:xfrm>
                <a:off x="3288" y="230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52" name="Line 20"/>
              <p:cNvSpPr>
                <a:spLocks noChangeShapeType="1"/>
              </p:cNvSpPr>
              <p:nvPr/>
            </p:nvSpPr>
            <p:spPr bwMode="auto">
              <a:xfrm>
                <a:off x="2496" y="2304"/>
                <a:ext cx="144" cy="216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53" name="Line 21"/>
              <p:cNvSpPr>
                <a:spLocks noChangeShapeType="1"/>
              </p:cNvSpPr>
              <p:nvPr/>
            </p:nvSpPr>
            <p:spPr bwMode="auto">
              <a:xfrm flipV="1">
                <a:off x="2640" y="2304"/>
                <a:ext cx="216" cy="216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54" name="Line 22"/>
              <p:cNvSpPr>
                <a:spLocks noChangeShapeType="1"/>
              </p:cNvSpPr>
              <p:nvPr/>
            </p:nvSpPr>
            <p:spPr bwMode="auto">
              <a:xfrm flipV="1">
                <a:off x="3000" y="2016"/>
                <a:ext cx="72" cy="288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55" name="Line 23"/>
              <p:cNvSpPr>
                <a:spLocks noChangeShapeType="1"/>
              </p:cNvSpPr>
              <p:nvPr/>
            </p:nvSpPr>
            <p:spPr bwMode="auto">
              <a:xfrm>
                <a:off x="3072" y="2016"/>
                <a:ext cx="72" cy="576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56" name="Line 24"/>
              <p:cNvSpPr>
                <a:spLocks noChangeShapeType="1"/>
              </p:cNvSpPr>
              <p:nvPr/>
            </p:nvSpPr>
            <p:spPr bwMode="auto">
              <a:xfrm flipV="1">
                <a:off x="3144" y="2304"/>
                <a:ext cx="144" cy="288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1512" y="2640"/>
              <a:ext cx="1200" cy="792"/>
              <a:chOff x="4320" y="1920"/>
              <a:chExt cx="1200" cy="792"/>
            </a:xfrm>
          </p:grpSpPr>
          <p:sp>
            <p:nvSpPr>
              <p:cNvPr id="428058" name="Line 26"/>
              <p:cNvSpPr>
                <a:spLocks noChangeShapeType="1"/>
              </p:cNvSpPr>
              <p:nvPr/>
            </p:nvSpPr>
            <p:spPr bwMode="auto">
              <a:xfrm>
                <a:off x="4680" y="2280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59" name="Line 27"/>
              <p:cNvSpPr>
                <a:spLocks noChangeShapeType="1"/>
              </p:cNvSpPr>
              <p:nvPr/>
            </p:nvSpPr>
            <p:spPr bwMode="auto">
              <a:xfrm>
                <a:off x="4320" y="2280"/>
                <a:ext cx="144" cy="432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60" name="Line 28"/>
              <p:cNvSpPr>
                <a:spLocks noChangeShapeType="1"/>
              </p:cNvSpPr>
              <p:nvPr/>
            </p:nvSpPr>
            <p:spPr bwMode="auto">
              <a:xfrm flipV="1">
                <a:off x="4464" y="2280"/>
                <a:ext cx="216" cy="432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61" name="Line 29"/>
              <p:cNvSpPr>
                <a:spLocks noChangeShapeType="1"/>
              </p:cNvSpPr>
              <p:nvPr/>
            </p:nvSpPr>
            <p:spPr bwMode="auto">
              <a:xfrm>
                <a:off x="4896" y="1920"/>
                <a:ext cx="72" cy="792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62" name="Line 30"/>
              <p:cNvSpPr>
                <a:spLocks noChangeShapeType="1"/>
              </p:cNvSpPr>
              <p:nvPr/>
            </p:nvSpPr>
            <p:spPr bwMode="auto">
              <a:xfrm flipV="1">
                <a:off x="4968" y="2280"/>
                <a:ext cx="144" cy="432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63" name="Line 31"/>
              <p:cNvSpPr>
                <a:spLocks noChangeShapeType="1"/>
              </p:cNvSpPr>
              <p:nvPr/>
            </p:nvSpPr>
            <p:spPr bwMode="auto">
              <a:xfrm flipV="1">
                <a:off x="4824" y="1920"/>
                <a:ext cx="72" cy="36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64" name="Line 32"/>
              <p:cNvSpPr>
                <a:spLocks noChangeShapeType="1"/>
              </p:cNvSpPr>
              <p:nvPr/>
            </p:nvSpPr>
            <p:spPr bwMode="auto">
              <a:xfrm>
                <a:off x="5088" y="2304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1392" y="3552"/>
              <a:ext cx="1320" cy="432"/>
              <a:chOff x="2952" y="3072"/>
              <a:chExt cx="1320" cy="432"/>
            </a:xfrm>
          </p:grpSpPr>
          <p:sp>
            <p:nvSpPr>
              <p:cNvPr id="428066" name="Text Box 34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1152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1000"/>
                  <a:t>Wholesaler’s Orders</a:t>
                </a:r>
              </a:p>
            </p:txBody>
          </p:sp>
          <p:sp>
            <p:nvSpPr>
              <p:cNvPr id="428067" name="Line 35"/>
              <p:cNvSpPr>
                <a:spLocks noChangeShapeType="1"/>
              </p:cNvSpPr>
              <p:nvPr/>
            </p:nvSpPr>
            <p:spPr bwMode="auto">
              <a:xfrm>
                <a:off x="2952" y="326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68" name="Text Box 36"/>
              <p:cNvSpPr txBox="1">
                <a:spLocks noChangeArrowheads="1"/>
              </p:cNvSpPr>
              <p:nvPr/>
            </p:nvSpPr>
            <p:spPr bwMode="auto">
              <a:xfrm>
                <a:off x="3120" y="3072"/>
                <a:ext cx="1152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1000"/>
                  <a:t>Retail Orders</a:t>
                </a:r>
              </a:p>
            </p:txBody>
          </p:sp>
          <p:sp>
            <p:nvSpPr>
              <p:cNvPr id="428069" name="Line 37"/>
              <p:cNvSpPr>
                <a:spLocks noChangeShapeType="1"/>
              </p:cNvSpPr>
              <p:nvPr/>
            </p:nvSpPr>
            <p:spPr bwMode="auto">
              <a:xfrm>
                <a:off x="2952" y="316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8070" name="Text Box 38"/>
              <p:cNvSpPr txBox="1">
                <a:spLocks noChangeArrowheads="1"/>
              </p:cNvSpPr>
              <p:nvPr/>
            </p:nvSpPr>
            <p:spPr bwMode="auto">
              <a:xfrm>
                <a:off x="3120" y="3264"/>
                <a:ext cx="1152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en-US" sz="1000"/>
                  <a:t>Manufacturer’s Orders</a:t>
                </a:r>
              </a:p>
            </p:txBody>
          </p:sp>
          <p:sp>
            <p:nvSpPr>
              <p:cNvPr id="428071" name="Line 39"/>
              <p:cNvSpPr>
                <a:spLocks noChangeShapeType="1"/>
              </p:cNvSpPr>
              <p:nvPr/>
            </p:nvSpPr>
            <p:spPr bwMode="auto">
              <a:xfrm>
                <a:off x="2952" y="3360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428072" name="Text Box 40"/>
            <p:cNvSpPr txBox="1">
              <a:spLocks noChangeArrowheads="1"/>
            </p:cNvSpPr>
            <p:nvPr/>
          </p:nvSpPr>
          <p:spPr bwMode="auto">
            <a:xfrm>
              <a:off x="1584" y="2352"/>
              <a:ext cx="12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600" b="1" dirty="0">
                  <a:solidFill>
                    <a:schemeClr val="accent2"/>
                  </a:solidFill>
                </a:rPr>
                <a:t>Bullwhip Effect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LSS Implementation Issues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6934200" cy="44116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Change Management</a:t>
            </a:r>
          </a:p>
          <a:p>
            <a:pPr lvl="1"/>
            <a:r>
              <a:rPr lang="en-US" dirty="0"/>
              <a:t>Resistance to change</a:t>
            </a:r>
          </a:p>
          <a:p>
            <a:pPr lvl="1"/>
            <a:r>
              <a:rPr lang="en-US" dirty="0"/>
              <a:t>Lack of appropriate data</a:t>
            </a:r>
          </a:p>
          <a:p>
            <a:pPr lvl="1"/>
            <a:r>
              <a:rPr lang="en-US" dirty="0"/>
              <a:t>Threat of job security</a:t>
            </a:r>
          </a:p>
          <a:p>
            <a:pPr lvl="1"/>
            <a:r>
              <a:rPr lang="en-US" dirty="0"/>
              <a:t>Rewards and recognition</a:t>
            </a:r>
          </a:p>
          <a:p>
            <a:pPr lvl="1"/>
            <a:r>
              <a:rPr lang="en-US" dirty="0"/>
              <a:t>Training</a:t>
            </a:r>
          </a:p>
          <a:p>
            <a:r>
              <a:rPr lang="en-US" dirty="0"/>
              <a:t>LSS Length</a:t>
            </a:r>
          </a:p>
          <a:p>
            <a:r>
              <a:rPr lang="en-US" dirty="0"/>
              <a:t>LSS Buy-in</a:t>
            </a:r>
          </a:p>
          <a:p>
            <a:pPr lvl="1"/>
            <a:r>
              <a:rPr lang="en-US" dirty="0"/>
              <a:t>Leadership</a:t>
            </a:r>
          </a:p>
          <a:p>
            <a:pPr lvl="1"/>
            <a:r>
              <a:rPr lang="en-US" dirty="0"/>
              <a:t>Individuals and teams</a:t>
            </a:r>
          </a:p>
          <a:p>
            <a:r>
              <a:rPr lang="en-US" dirty="0"/>
              <a:t>Measurement of LSS Success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11652" name="Text Box 4"/>
          <p:cNvSpPr txBox="1">
            <a:spLocks noChangeArrowheads="1"/>
          </p:cNvSpPr>
          <p:nvPr/>
        </p:nvSpPr>
        <p:spPr bwMode="blackWhite">
          <a:xfrm>
            <a:off x="990600" y="5881688"/>
            <a:ext cx="7010400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CC3300"/>
                </a:solidFill>
              </a:rPr>
              <a:t>LSS buy-in:</a:t>
            </a:r>
            <a:r>
              <a:rPr lang="en-US" sz="1800" b="1" dirty="0"/>
              <a:t> the LSS steering team vs. the management team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Six Sigma Improvement Methods</a:t>
            </a:r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blackWhite">
          <a:xfrm>
            <a:off x="990600" y="1660525"/>
            <a:ext cx="6858000" cy="701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No need to choose between improvement and replacement - Six Sigma accommodates both!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90600" y="2667000"/>
            <a:ext cx="6934200" cy="2895600"/>
            <a:chOff x="384" y="1152"/>
            <a:chExt cx="5040" cy="2832"/>
          </a:xfrm>
        </p:grpSpPr>
        <p:sp>
          <p:nvSpPr>
            <p:cNvPr id="404486" name="Line 6"/>
            <p:cNvSpPr>
              <a:spLocks noChangeShapeType="1"/>
            </p:cNvSpPr>
            <p:nvPr/>
          </p:nvSpPr>
          <p:spPr bwMode="auto">
            <a:xfrm flipV="1">
              <a:off x="1104" y="2880"/>
              <a:ext cx="0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04487" name="Line 7"/>
            <p:cNvSpPr>
              <a:spLocks noChangeShapeType="1"/>
            </p:cNvSpPr>
            <p:nvPr/>
          </p:nvSpPr>
          <p:spPr bwMode="auto">
            <a:xfrm flipV="1">
              <a:off x="4608" y="2880"/>
              <a:ext cx="0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04488" name="Line 8"/>
            <p:cNvSpPr>
              <a:spLocks noChangeShapeType="1"/>
            </p:cNvSpPr>
            <p:nvPr/>
          </p:nvSpPr>
          <p:spPr bwMode="auto">
            <a:xfrm>
              <a:off x="1104" y="2880"/>
              <a:ext cx="35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04489" name="Line 9"/>
            <p:cNvSpPr>
              <a:spLocks noChangeShapeType="1"/>
            </p:cNvSpPr>
            <p:nvPr/>
          </p:nvSpPr>
          <p:spPr bwMode="auto">
            <a:xfrm flipV="1">
              <a:off x="2736" y="1440"/>
              <a:ext cx="0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04490" name="AutoShape 10"/>
            <p:cNvSpPr>
              <a:spLocks noChangeArrowheads="1"/>
            </p:cNvSpPr>
            <p:nvPr/>
          </p:nvSpPr>
          <p:spPr bwMode="auto">
            <a:xfrm>
              <a:off x="1968" y="1152"/>
              <a:ext cx="1632" cy="384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b="1">
                  <a:solidFill>
                    <a:schemeClr val="tx2"/>
                  </a:solidFill>
                  <a:latin typeface="Tahoma" pitchFamily="34" charset="0"/>
                </a:rPr>
                <a:t>Define</a:t>
              </a:r>
            </a:p>
          </p:txBody>
        </p:sp>
        <p:sp>
          <p:nvSpPr>
            <p:cNvPr id="404491" name="AutoShape 11"/>
            <p:cNvSpPr>
              <a:spLocks noChangeArrowheads="1"/>
            </p:cNvSpPr>
            <p:nvPr/>
          </p:nvSpPr>
          <p:spPr bwMode="auto">
            <a:xfrm>
              <a:off x="1968" y="1680"/>
              <a:ext cx="1632" cy="384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b="1">
                  <a:solidFill>
                    <a:schemeClr val="tx2"/>
                  </a:solidFill>
                  <a:latin typeface="Tahoma" pitchFamily="34" charset="0"/>
                </a:rPr>
                <a:t>Measure</a:t>
              </a:r>
            </a:p>
          </p:txBody>
        </p:sp>
        <p:sp>
          <p:nvSpPr>
            <p:cNvPr id="404492" name="AutoShape 12"/>
            <p:cNvSpPr>
              <a:spLocks noChangeArrowheads="1"/>
            </p:cNvSpPr>
            <p:nvPr/>
          </p:nvSpPr>
          <p:spPr bwMode="auto">
            <a:xfrm>
              <a:off x="1968" y="2208"/>
              <a:ext cx="1632" cy="384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b="1">
                  <a:solidFill>
                    <a:schemeClr val="tx2"/>
                  </a:solidFill>
                  <a:latin typeface="Tahoma" pitchFamily="34" charset="0"/>
                </a:rPr>
                <a:t>Analyze</a:t>
              </a:r>
            </a:p>
          </p:txBody>
        </p:sp>
        <p:sp>
          <p:nvSpPr>
            <p:cNvPr id="404493" name="AutoShape 13"/>
            <p:cNvSpPr>
              <a:spLocks noChangeArrowheads="1"/>
            </p:cNvSpPr>
            <p:nvPr/>
          </p:nvSpPr>
          <p:spPr bwMode="auto">
            <a:xfrm>
              <a:off x="3792" y="3072"/>
              <a:ext cx="1632" cy="384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b="1">
                  <a:solidFill>
                    <a:schemeClr val="tx2"/>
                  </a:solidFill>
                  <a:latin typeface="Tahoma" pitchFamily="34" charset="0"/>
                </a:rPr>
                <a:t>Design</a:t>
              </a:r>
            </a:p>
          </p:txBody>
        </p:sp>
        <p:sp>
          <p:nvSpPr>
            <p:cNvPr id="404494" name="AutoShape 14"/>
            <p:cNvSpPr>
              <a:spLocks noChangeArrowheads="1"/>
            </p:cNvSpPr>
            <p:nvPr/>
          </p:nvSpPr>
          <p:spPr bwMode="auto">
            <a:xfrm>
              <a:off x="3792" y="3600"/>
              <a:ext cx="1632" cy="384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b="1">
                  <a:solidFill>
                    <a:schemeClr val="tx2"/>
                  </a:solidFill>
                  <a:latin typeface="Tahoma" pitchFamily="34" charset="0"/>
                </a:rPr>
                <a:t>Validate</a:t>
              </a:r>
            </a:p>
          </p:txBody>
        </p:sp>
        <p:sp>
          <p:nvSpPr>
            <p:cNvPr id="404495" name="AutoShape 15"/>
            <p:cNvSpPr>
              <a:spLocks noChangeArrowheads="1"/>
            </p:cNvSpPr>
            <p:nvPr/>
          </p:nvSpPr>
          <p:spPr bwMode="auto">
            <a:xfrm>
              <a:off x="384" y="3072"/>
              <a:ext cx="1632" cy="384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b="1">
                  <a:solidFill>
                    <a:schemeClr val="tx2"/>
                  </a:solidFill>
                  <a:latin typeface="Tahoma" pitchFamily="34" charset="0"/>
                </a:rPr>
                <a:t>Improve</a:t>
              </a:r>
            </a:p>
          </p:txBody>
        </p:sp>
        <p:sp>
          <p:nvSpPr>
            <p:cNvPr id="404496" name="AutoShape 16"/>
            <p:cNvSpPr>
              <a:spLocks noChangeArrowheads="1"/>
            </p:cNvSpPr>
            <p:nvPr/>
          </p:nvSpPr>
          <p:spPr bwMode="auto">
            <a:xfrm>
              <a:off x="384" y="3600"/>
              <a:ext cx="1632" cy="384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b="1">
                  <a:solidFill>
                    <a:schemeClr val="tx2"/>
                  </a:solidFill>
                  <a:latin typeface="Tahoma" pitchFamily="34" charset="0"/>
                </a:rPr>
                <a:t>Control</a:t>
              </a:r>
            </a:p>
          </p:txBody>
        </p:sp>
        <p:sp>
          <p:nvSpPr>
            <p:cNvPr id="404497" name="WordArt 17"/>
            <p:cNvSpPr>
              <a:spLocks noChangeArrowheads="1" noChangeShapeType="1" noTextEdit="1"/>
            </p:cNvSpPr>
            <p:nvPr/>
          </p:nvSpPr>
          <p:spPr bwMode="auto">
            <a:xfrm rot="1933878">
              <a:off x="4032" y="2064"/>
              <a:ext cx="1209" cy="3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CA" sz="28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1"/>
                      </a:gs>
                      <a:gs pos="100000">
                        <a:srgbClr val="CC3300"/>
                      </a:gs>
                    </a:gsLst>
                    <a:lin ang="5400000" scaled="1"/>
                  </a:gradFill>
                  <a:latin typeface="Arial Black"/>
                </a:rPr>
                <a:t>DMADV</a:t>
              </a:r>
            </a:p>
          </p:txBody>
        </p:sp>
        <p:sp>
          <p:nvSpPr>
            <p:cNvPr id="404498" name="WordArt 18"/>
            <p:cNvSpPr>
              <a:spLocks noChangeArrowheads="1" noChangeShapeType="1" noTextEdit="1"/>
            </p:cNvSpPr>
            <p:nvPr/>
          </p:nvSpPr>
          <p:spPr bwMode="blackWhite">
            <a:xfrm rot="-2260965">
              <a:off x="480" y="2112"/>
              <a:ext cx="1209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CA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1"/>
                      </a:gs>
                      <a:gs pos="100000">
                        <a:srgbClr val="CC3300"/>
                      </a:gs>
                    </a:gsLst>
                    <a:lin ang="5400000" scaled="1"/>
                  </a:gradFill>
                  <a:latin typeface="Arial Black"/>
                </a:rPr>
                <a:t>DMAIC</a:t>
              </a:r>
            </a:p>
          </p:txBody>
        </p:sp>
        <p:sp>
          <p:nvSpPr>
            <p:cNvPr id="404499" name="WordArt 19"/>
            <p:cNvSpPr>
              <a:spLocks noChangeArrowheads="1" noChangeShapeType="1" noTextEdit="1"/>
            </p:cNvSpPr>
            <p:nvPr/>
          </p:nvSpPr>
          <p:spPr bwMode="blackWhite">
            <a:xfrm rot="1875453">
              <a:off x="3936" y="2352"/>
              <a:ext cx="912" cy="13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CA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1"/>
                      </a:gs>
                      <a:gs pos="100000">
                        <a:srgbClr val="CC3300"/>
                      </a:gs>
                    </a:gsLst>
                    <a:lin ang="5400000" scaled="1"/>
                  </a:gradFill>
                  <a:latin typeface="Arial Black"/>
                </a:rPr>
                <a:t>Reengineering</a:t>
              </a:r>
            </a:p>
          </p:txBody>
        </p:sp>
        <p:sp>
          <p:nvSpPr>
            <p:cNvPr id="404500" name="WordArt 20"/>
            <p:cNvSpPr>
              <a:spLocks noChangeArrowheads="1" noChangeShapeType="1" noTextEdit="1"/>
            </p:cNvSpPr>
            <p:nvPr/>
          </p:nvSpPr>
          <p:spPr bwMode="blackWhite">
            <a:xfrm rot="-2236994">
              <a:off x="685" y="2442"/>
              <a:ext cx="1078" cy="1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CA" sz="1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1"/>
                      </a:gs>
                      <a:gs pos="100000">
                        <a:srgbClr val="CC3300"/>
                      </a:gs>
                    </a:gsLst>
                    <a:lin ang="5400000" scaled="1"/>
                  </a:gradFill>
                  <a:latin typeface="Arial Black"/>
                </a:rPr>
                <a:t>Continuous Improvement</a:t>
              </a:r>
            </a:p>
          </p:txBody>
        </p:sp>
      </p:grpSp>
      <p:sp>
        <p:nvSpPr>
          <p:cNvPr id="404501" name="Rectangle 21"/>
          <p:cNvSpPr>
            <a:spLocks noChangeArrowheads="1"/>
          </p:cNvSpPr>
          <p:nvPr/>
        </p:nvSpPr>
        <p:spPr bwMode="blackWhite">
          <a:xfrm>
            <a:off x="1257300" y="6019800"/>
            <a:ext cx="6400800" cy="457200"/>
          </a:xfrm>
          <a:prstGeom prst="rect">
            <a:avLst/>
          </a:prstGeom>
          <a:solidFill>
            <a:schemeClr val="folHlink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i="1"/>
              <a:t>                “He who stops being better stops being good.”</a:t>
            </a:r>
            <a:r>
              <a:rPr lang="en-US" sz="1600"/>
              <a:t>       Oliver Cromwell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LSS Training Roll-Down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6934200" cy="4411663"/>
          </a:xfrm>
        </p:spPr>
        <p:txBody>
          <a:bodyPr/>
          <a:lstStyle/>
          <a:p>
            <a:r>
              <a:rPr lang="en-US" sz="2000" dirty="0"/>
              <a:t>Start with Executive Management/Champions</a:t>
            </a:r>
          </a:p>
          <a:p>
            <a:pPr lvl="1"/>
            <a:r>
              <a:rPr lang="en-US" sz="1600" dirty="0"/>
              <a:t>Orientation to Lean Six Sigma</a:t>
            </a:r>
          </a:p>
          <a:p>
            <a:pPr lvl="2"/>
            <a:r>
              <a:rPr lang="en-US" sz="1400" dirty="0"/>
              <a:t>DMAIC methodology</a:t>
            </a:r>
          </a:p>
          <a:p>
            <a:pPr lvl="2"/>
            <a:r>
              <a:rPr lang="en-US" sz="1400" dirty="0"/>
              <a:t>Key tools</a:t>
            </a:r>
          </a:p>
          <a:p>
            <a:pPr lvl="2"/>
            <a:r>
              <a:rPr lang="en-US" sz="1400" dirty="0"/>
              <a:t>Management responsibilities</a:t>
            </a:r>
          </a:p>
          <a:p>
            <a:pPr lvl="1"/>
            <a:r>
              <a:rPr lang="en-US" sz="1600" dirty="0"/>
              <a:t>Complete initial LSS plan after this training</a:t>
            </a:r>
          </a:p>
          <a:p>
            <a:pPr lvl="1"/>
            <a:r>
              <a:rPr lang="en-US" sz="1600" dirty="0"/>
              <a:t>Initiate 1-2 LSS projects to begin to “walk the talk”</a:t>
            </a:r>
          </a:p>
          <a:p>
            <a:r>
              <a:rPr lang="en-US" sz="2000" dirty="0"/>
              <a:t>Develop/Purchase Training Materials</a:t>
            </a:r>
          </a:p>
          <a:p>
            <a:r>
              <a:rPr lang="en-US" sz="2000" dirty="0"/>
              <a:t>MBB/BB Training and Learning</a:t>
            </a:r>
          </a:p>
          <a:p>
            <a:pPr lvl="1"/>
            <a:r>
              <a:rPr lang="en-US" sz="1600" dirty="0"/>
              <a:t>Develop the infrastructure for LSS training</a:t>
            </a:r>
          </a:p>
          <a:p>
            <a:r>
              <a:rPr lang="en-US" sz="2000" dirty="0"/>
              <a:t>Middle Management/Process Owners</a:t>
            </a:r>
          </a:p>
          <a:p>
            <a:r>
              <a:rPr lang="en-US" sz="2000" dirty="0"/>
              <a:t>Green Belts/Other Belts</a:t>
            </a:r>
          </a:p>
          <a:p>
            <a:r>
              <a:rPr lang="en-US" sz="2000" dirty="0"/>
              <a:t>Remaining Organization Orientation</a:t>
            </a:r>
          </a:p>
          <a:p>
            <a:endParaRPr lang="en-US" sz="200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LSS Roadmap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4800600"/>
            <a:ext cx="2209800" cy="1752600"/>
            <a:chOff x="576" y="2736"/>
            <a:chExt cx="1392" cy="1104"/>
          </a:xfrm>
        </p:grpSpPr>
        <p:sp>
          <p:nvSpPr>
            <p:cNvPr id="430084" name="AutoShape 4"/>
            <p:cNvSpPr>
              <a:spLocks noChangeArrowheads="1"/>
            </p:cNvSpPr>
            <p:nvPr/>
          </p:nvSpPr>
          <p:spPr bwMode="blackWhite">
            <a:xfrm rot="16200000">
              <a:off x="697" y="2682"/>
              <a:ext cx="1093" cy="1202"/>
            </a:xfrm>
            <a:prstGeom prst="curvedDownArrow">
              <a:avLst>
                <a:gd name="adj1" fmla="val 20000"/>
                <a:gd name="adj2" fmla="val 40000"/>
                <a:gd name="adj3" fmla="val 36658"/>
              </a:avLst>
            </a:prstGeom>
            <a:solidFill>
              <a:schemeClr val="folHlink">
                <a:alpha val="71001"/>
              </a:schemeClr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085" name="AutoShape 5"/>
            <p:cNvSpPr>
              <a:spLocks noChangeArrowheads="1"/>
            </p:cNvSpPr>
            <p:nvPr/>
          </p:nvSpPr>
          <p:spPr bwMode="auto">
            <a:xfrm>
              <a:off x="977" y="3642"/>
              <a:ext cx="424" cy="198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000" b="1"/>
                <a:t>Measure</a:t>
              </a:r>
            </a:p>
          </p:txBody>
        </p:sp>
        <p:sp>
          <p:nvSpPr>
            <p:cNvPr id="430086" name="AutoShape 6"/>
            <p:cNvSpPr>
              <a:spLocks noChangeArrowheads="1"/>
            </p:cNvSpPr>
            <p:nvPr/>
          </p:nvSpPr>
          <p:spPr bwMode="auto">
            <a:xfrm>
              <a:off x="1177" y="2892"/>
              <a:ext cx="424" cy="198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000" b="1"/>
                <a:t>Control</a:t>
              </a:r>
            </a:p>
          </p:txBody>
        </p:sp>
        <p:sp>
          <p:nvSpPr>
            <p:cNvPr id="430087" name="AutoShape 7"/>
            <p:cNvSpPr>
              <a:spLocks noChangeArrowheads="1"/>
            </p:cNvSpPr>
            <p:nvPr/>
          </p:nvSpPr>
          <p:spPr bwMode="auto">
            <a:xfrm>
              <a:off x="576" y="3392"/>
              <a:ext cx="424" cy="198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000" b="1"/>
                <a:t>Analyze</a:t>
              </a:r>
            </a:p>
          </p:txBody>
        </p:sp>
        <p:sp>
          <p:nvSpPr>
            <p:cNvPr id="430088" name="AutoShape 8"/>
            <p:cNvSpPr>
              <a:spLocks noChangeArrowheads="1"/>
            </p:cNvSpPr>
            <p:nvPr/>
          </p:nvSpPr>
          <p:spPr bwMode="auto">
            <a:xfrm>
              <a:off x="677" y="3048"/>
              <a:ext cx="424" cy="198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000" b="1"/>
                <a:t>Improve</a:t>
              </a:r>
            </a:p>
          </p:txBody>
        </p:sp>
        <p:sp>
          <p:nvSpPr>
            <p:cNvPr id="430089" name="AutoShape 9"/>
            <p:cNvSpPr>
              <a:spLocks noChangeArrowheads="1"/>
            </p:cNvSpPr>
            <p:nvPr/>
          </p:nvSpPr>
          <p:spPr bwMode="auto">
            <a:xfrm>
              <a:off x="1544" y="3516"/>
              <a:ext cx="424" cy="199"/>
            </a:xfrm>
            <a:prstGeom prst="beve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000" b="1"/>
                <a:t>Define</a:t>
              </a:r>
            </a:p>
          </p:txBody>
        </p:sp>
      </p:grpSp>
      <p:sp>
        <p:nvSpPr>
          <p:cNvPr id="430092" name="Text Box 12"/>
          <p:cNvSpPr txBox="1">
            <a:spLocks noChangeArrowheads="1"/>
          </p:cNvSpPr>
          <p:nvPr/>
        </p:nvSpPr>
        <p:spPr bwMode="auto">
          <a:xfrm>
            <a:off x="3048000" y="1524000"/>
            <a:ext cx="19812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82058" tIns="91440" rIns="82058" bIns="91440">
            <a:spAutoFit/>
          </a:bodyPr>
          <a:lstStyle/>
          <a:p>
            <a:pPr defTabSz="820738"/>
            <a:r>
              <a:rPr lang="en-US" sz="1400" b="1" dirty="0"/>
              <a:t>Strategic Plan</a:t>
            </a:r>
          </a:p>
          <a:p>
            <a:pPr defTabSz="820738"/>
            <a:r>
              <a:rPr lang="en-US" sz="1400" b="1" dirty="0"/>
              <a:t>Systems Alignment Benchmarking</a:t>
            </a:r>
            <a:endParaRPr lang="en-US" sz="1400" b="1" i="1" dirty="0"/>
          </a:p>
        </p:txBody>
      </p:sp>
      <p:sp>
        <p:nvSpPr>
          <p:cNvPr id="430093" name="Text Box 13"/>
          <p:cNvSpPr txBox="1">
            <a:spLocks noChangeArrowheads="1"/>
          </p:cNvSpPr>
          <p:nvPr/>
        </p:nvSpPr>
        <p:spPr bwMode="auto">
          <a:xfrm>
            <a:off x="3048000" y="2819400"/>
            <a:ext cx="1828800" cy="547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2058" tIns="91440" rIns="82058" bIns="91440"/>
          <a:lstStyle/>
          <a:p>
            <a:pPr defTabSz="820738"/>
            <a:r>
              <a:rPr lang="en-US" sz="1400" b="1"/>
              <a:t>Business Objectives</a:t>
            </a:r>
            <a:endParaRPr lang="en-US" sz="1400" b="1" i="1"/>
          </a:p>
        </p:txBody>
      </p:sp>
      <p:sp>
        <p:nvSpPr>
          <p:cNvPr id="430094" name="AutoShape 14"/>
          <p:cNvSpPr>
            <a:spLocks noChangeArrowheads="1"/>
          </p:cNvSpPr>
          <p:nvPr/>
        </p:nvSpPr>
        <p:spPr bwMode="auto">
          <a:xfrm rot="16200000" flipH="1">
            <a:off x="3779044" y="2478881"/>
            <a:ext cx="365125" cy="1825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095" name="Text Box 15"/>
          <p:cNvSpPr txBox="1">
            <a:spLocks noChangeArrowheads="1"/>
          </p:cNvSpPr>
          <p:nvPr/>
        </p:nvSpPr>
        <p:spPr bwMode="auto">
          <a:xfrm>
            <a:off x="6753225" y="1447800"/>
            <a:ext cx="9302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/>
              <a:t>Financials</a:t>
            </a:r>
          </a:p>
        </p:txBody>
      </p:sp>
      <p:sp>
        <p:nvSpPr>
          <p:cNvPr id="430096" name="Text Box 16"/>
          <p:cNvSpPr txBox="1">
            <a:spLocks noChangeArrowheads="1"/>
          </p:cNvSpPr>
          <p:nvPr/>
        </p:nvSpPr>
        <p:spPr bwMode="auto">
          <a:xfrm>
            <a:off x="6761163" y="2209800"/>
            <a:ext cx="148951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 dirty="0" smtClean="0"/>
              <a:t>Internal Process</a:t>
            </a:r>
            <a:endParaRPr lang="en-US" sz="1200" b="1" dirty="0"/>
          </a:p>
        </p:txBody>
      </p:sp>
      <p:sp>
        <p:nvSpPr>
          <p:cNvPr id="430097" name="Text Box 17"/>
          <p:cNvSpPr txBox="1">
            <a:spLocks noChangeArrowheads="1"/>
          </p:cNvSpPr>
          <p:nvPr/>
        </p:nvSpPr>
        <p:spPr bwMode="auto">
          <a:xfrm>
            <a:off x="6629400" y="2514600"/>
            <a:ext cx="187642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200" b="1" dirty="0"/>
              <a:t>Learning/Innovation</a:t>
            </a:r>
          </a:p>
        </p:txBody>
      </p:sp>
      <p:sp>
        <p:nvSpPr>
          <p:cNvPr id="430098" name="AutoShape 18"/>
          <p:cNvSpPr>
            <a:spLocks noChangeArrowheads="1"/>
          </p:cNvSpPr>
          <p:nvPr/>
        </p:nvSpPr>
        <p:spPr bwMode="auto">
          <a:xfrm rot="10800000">
            <a:off x="5426075" y="6019800"/>
            <a:ext cx="365125" cy="1825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099" name="AutoShape 19"/>
          <p:cNvSpPr>
            <a:spLocks noChangeArrowheads="1"/>
          </p:cNvSpPr>
          <p:nvPr/>
        </p:nvSpPr>
        <p:spPr bwMode="auto">
          <a:xfrm rot="10800000">
            <a:off x="3276600" y="5989638"/>
            <a:ext cx="731838" cy="182562"/>
          </a:xfrm>
          <a:prstGeom prst="rightArrow">
            <a:avLst>
              <a:gd name="adj1" fmla="val 50000"/>
              <a:gd name="adj2" fmla="val 100218"/>
            </a:avLst>
          </a:prstGeom>
          <a:solidFill>
            <a:srgbClr val="E63700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endParaRPr lang="en-US">
              <a:solidFill>
                <a:srgbClr val="CC3300"/>
              </a:solidFill>
            </a:endParaRPr>
          </a:p>
        </p:txBody>
      </p:sp>
      <p:sp>
        <p:nvSpPr>
          <p:cNvPr id="430100" name="Rectangle 20"/>
          <p:cNvSpPr>
            <a:spLocks noChangeArrowheads="1"/>
          </p:cNvSpPr>
          <p:nvPr/>
        </p:nvSpPr>
        <p:spPr bwMode="invGray">
          <a:xfrm>
            <a:off x="1295400" y="2209800"/>
            <a:ext cx="1295400" cy="990600"/>
          </a:xfrm>
          <a:prstGeom prst="rect">
            <a:avLst/>
          </a:prstGeom>
          <a:solidFill>
            <a:schemeClr val="bg1"/>
          </a:solidFill>
          <a:ln w="12700">
            <a:solidFill>
              <a:srgbClr val="D5D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01" name="Text Box 21"/>
          <p:cNvSpPr txBox="1">
            <a:spLocks noChangeArrowheads="1"/>
          </p:cNvSpPr>
          <p:nvPr/>
        </p:nvSpPr>
        <p:spPr bwMode="auto">
          <a:xfrm>
            <a:off x="2025650" y="2420938"/>
            <a:ext cx="392113" cy="204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l" defTabSz="820738">
              <a:spcBef>
                <a:spcPct val="50000"/>
              </a:spcBef>
            </a:pPr>
            <a:r>
              <a:rPr lang="en-US" sz="800" b="1">
                <a:solidFill>
                  <a:srgbClr val="777777"/>
                </a:solidFill>
              </a:rPr>
              <a:t>UCL</a:t>
            </a:r>
          </a:p>
        </p:txBody>
      </p:sp>
      <p:sp>
        <p:nvSpPr>
          <p:cNvPr id="430102" name="Text Box 22"/>
          <p:cNvSpPr txBox="1">
            <a:spLocks noChangeArrowheads="1"/>
          </p:cNvSpPr>
          <p:nvPr/>
        </p:nvSpPr>
        <p:spPr bwMode="auto">
          <a:xfrm>
            <a:off x="2057400" y="2835275"/>
            <a:ext cx="392113" cy="204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l" defTabSz="820738">
              <a:spcBef>
                <a:spcPct val="50000"/>
              </a:spcBef>
            </a:pPr>
            <a:r>
              <a:rPr lang="en-US" sz="800" b="1">
                <a:solidFill>
                  <a:srgbClr val="777777"/>
                </a:solidFill>
              </a:rPr>
              <a:t>LCL</a:t>
            </a:r>
          </a:p>
        </p:txBody>
      </p:sp>
      <p:sp>
        <p:nvSpPr>
          <p:cNvPr id="430103" name="Line 23"/>
          <p:cNvSpPr>
            <a:spLocks noChangeShapeType="1"/>
          </p:cNvSpPr>
          <p:nvPr/>
        </p:nvSpPr>
        <p:spPr bwMode="invGray">
          <a:xfrm>
            <a:off x="1381125" y="2614613"/>
            <a:ext cx="982663" cy="0"/>
          </a:xfrm>
          <a:prstGeom prst="line">
            <a:avLst/>
          </a:prstGeom>
          <a:noFill/>
          <a:ln w="19050">
            <a:solidFill>
              <a:srgbClr val="E637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04" name="Line 24"/>
          <p:cNvSpPr>
            <a:spLocks noChangeShapeType="1"/>
          </p:cNvSpPr>
          <p:nvPr/>
        </p:nvSpPr>
        <p:spPr bwMode="invGray">
          <a:xfrm>
            <a:off x="1381125" y="2862263"/>
            <a:ext cx="977900" cy="0"/>
          </a:xfrm>
          <a:prstGeom prst="line">
            <a:avLst/>
          </a:prstGeom>
          <a:noFill/>
          <a:ln w="19050">
            <a:solidFill>
              <a:srgbClr val="E637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05" name="Freeform 25"/>
          <p:cNvSpPr>
            <a:spLocks/>
          </p:cNvSpPr>
          <p:nvPr/>
        </p:nvSpPr>
        <p:spPr bwMode="invGray">
          <a:xfrm>
            <a:off x="1371600" y="2667000"/>
            <a:ext cx="935038" cy="142875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52" y="6"/>
              </a:cxn>
              <a:cxn ang="0">
                <a:pos x="108" y="80"/>
              </a:cxn>
              <a:cxn ang="0">
                <a:pos x="178" y="16"/>
              </a:cxn>
              <a:cxn ang="0">
                <a:pos x="232" y="36"/>
              </a:cxn>
              <a:cxn ang="0">
                <a:pos x="298" y="8"/>
              </a:cxn>
              <a:cxn ang="0">
                <a:pos x="370" y="66"/>
              </a:cxn>
              <a:cxn ang="0">
                <a:pos x="434" y="12"/>
              </a:cxn>
              <a:cxn ang="0">
                <a:pos x="492" y="32"/>
              </a:cxn>
              <a:cxn ang="0">
                <a:pos x="570" y="0"/>
              </a:cxn>
              <a:cxn ang="0">
                <a:pos x="604" y="59"/>
              </a:cxn>
              <a:cxn ang="0">
                <a:pos x="648" y="27"/>
              </a:cxn>
            </a:cxnLst>
            <a:rect l="0" t="0" r="r" b="b"/>
            <a:pathLst>
              <a:path w="648" h="96">
                <a:moveTo>
                  <a:pt x="0" y="96"/>
                </a:moveTo>
                <a:lnTo>
                  <a:pt x="52" y="6"/>
                </a:lnTo>
                <a:lnTo>
                  <a:pt x="108" y="80"/>
                </a:lnTo>
                <a:lnTo>
                  <a:pt x="178" y="16"/>
                </a:lnTo>
                <a:lnTo>
                  <a:pt x="232" y="36"/>
                </a:lnTo>
                <a:lnTo>
                  <a:pt x="298" y="8"/>
                </a:lnTo>
                <a:lnTo>
                  <a:pt x="370" y="66"/>
                </a:lnTo>
                <a:lnTo>
                  <a:pt x="434" y="12"/>
                </a:lnTo>
                <a:lnTo>
                  <a:pt x="492" y="32"/>
                </a:lnTo>
                <a:lnTo>
                  <a:pt x="570" y="0"/>
                </a:lnTo>
                <a:lnTo>
                  <a:pt x="604" y="59"/>
                </a:lnTo>
                <a:lnTo>
                  <a:pt x="648" y="27"/>
                </a:lnTo>
              </a:path>
            </a:pathLst>
          </a:custGeom>
          <a:solidFill>
            <a:schemeClr val="bg1"/>
          </a:solidFill>
          <a:ln w="190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0106" name="Line 26"/>
          <p:cNvSpPr>
            <a:spLocks noChangeShapeType="1"/>
          </p:cNvSpPr>
          <p:nvPr/>
        </p:nvSpPr>
        <p:spPr bwMode="invGray">
          <a:xfrm>
            <a:off x="1371600" y="2743200"/>
            <a:ext cx="9493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07" name="Line 27"/>
          <p:cNvSpPr>
            <a:spLocks noChangeShapeType="1"/>
          </p:cNvSpPr>
          <p:nvPr/>
        </p:nvSpPr>
        <p:spPr bwMode="auto">
          <a:xfrm>
            <a:off x="1366838" y="2990850"/>
            <a:ext cx="1100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08" name="Line 28"/>
          <p:cNvSpPr>
            <a:spLocks noChangeShapeType="1"/>
          </p:cNvSpPr>
          <p:nvPr/>
        </p:nvSpPr>
        <p:spPr bwMode="auto">
          <a:xfrm flipV="1">
            <a:off x="1371600" y="2286000"/>
            <a:ext cx="0" cy="695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09" name="AutoShape 29"/>
          <p:cNvSpPr>
            <a:spLocks noChangeArrowheads="1"/>
          </p:cNvSpPr>
          <p:nvPr/>
        </p:nvSpPr>
        <p:spPr bwMode="auto">
          <a:xfrm>
            <a:off x="1447800" y="3609975"/>
            <a:ext cx="182563" cy="731838"/>
          </a:xfrm>
          <a:prstGeom prst="upArrow">
            <a:avLst>
              <a:gd name="adj1" fmla="val 50000"/>
              <a:gd name="adj2" fmla="val 10021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10" name="Text Box 30"/>
          <p:cNvSpPr txBox="1">
            <a:spLocks noChangeArrowheads="1"/>
          </p:cNvSpPr>
          <p:nvPr/>
        </p:nvSpPr>
        <p:spPr bwMode="auto">
          <a:xfrm>
            <a:off x="3962400" y="23622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91440" rIns="82058" bIns="91440">
            <a:spAutoFit/>
          </a:bodyPr>
          <a:lstStyle/>
          <a:p>
            <a:pPr defTabSz="820738"/>
            <a:r>
              <a:rPr lang="en-US" sz="1400" b="1" i="1">
                <a:solidFill>
                  <a:schemeClr val="bg2"/>
                </a:solidFill>
              </a:rPr>
              <a:t>Gap</a:t>
            </a:r>
          </a:p>
        </p:txBody>
      </p:sp>
      <p:sp>
        <p:nvSpPr>
          <p:cNvPr id="430111" name="Text Box 31"/>
          <p:cNvSpPr txBox="1">
            <a:spLocks noChangeArrowheads="1"/>
          </p:cNvSpPr>
          <p:nvPr/>
        </p:nvSpPr>
        <p:spPr bwMode="auto">
          <a:xfrm>
            <a:off x="6751638" y="1858963"/>
            <a:ext cx="89376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/>
              <a:t>Customer</a:t>
            </a:r>
          </a:p>
        </p:txBody>
      </p:sp>
      <p:sp>
        <p:nvSpPr>
          <p:cNvPr id="430112" name="Text Box 32"/>
          <p:cNvSpPr txBox="1">
            <a:spLocks noChangeArrowheads="1"/>
          </p:cNvSpPr>
          <p:nvPr/>
        </p:nvSpPr>
        <p:spPr bwMode="auto">
          <a:xfrm>
            <a:off x="609600" y="1530350"/>
            <a:ext cx="19050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82058" tIns="91440" rIns="82058" bIns="91440">
            <a:spAutoFit/>
          </a:bodyPr>
          <a:lstStyle/>
          <a:p>
            <a:pPr defTabSz="820738"/>
            <a:r>
              <a:rPr lang="en-US" sz="1400" b="1" dirty="0"/>
              <a:t>Create Vision</a:t>
            </a:r>
          </a:p>
          <a:p>
            <a:pPr defTabSz="820738"/>
            <a:r>
              <a:rPr lang="en-US" sz="1400" b="1" dirty="0"/>
              <a:t>Identify VOC</a:t>
            </a:r>
          </a:p>
          <a:p>
            <a:pPr defTabSz="820738"/>
            <a:r>
              <a:rPr lang="en-US" sz="1400" b="1" dirty="0"/>
              <a:t>Establish Metrics</a:t>
            </a:r>
            <a:endParaRPr lang="en-US" sz="1400" b="1" i="1" dirty="0"/>
          </a:p>
        </p:txBody>
      </p:sp>
      <p:sp>
        <p:nvSpPr>
          <p:cNvPr id="430113" name="AutoShape 33"/>
          <p:cNvSpPr>
            <a:spLocks noChangeArrowheads="1"/>
          </p:cNvSpPr>
          <p:nvPr/>
        </p:nvSpPr>
        <p:spPr bwMode="blackWhite">
          <a:xfrm rot="2275003">
            <a:off x="5262563" y="2819400"/>
            <a:ext cx="182562" cy="731838"/>
          </a:xfrm>
          <a:prstGeom prst="upDownArrow">
            <a:avLst>
              <a:gd name="adj1" fmla="val 50000"/>
              <a:gd name="adj2" fmla="val 80174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14" name="AutoShape 34"/>
          <p:cNvSpPr>
            <a:spLocks noChangeArrowheads="1"/>
          </p:cNvSpPr>
          <p:nvPr/>
        </p:nvSpPr>
        <p:spPr bwMode="auto">
          <a:xfrm flipH="1">
            <a:off x="3762375" y="3422650"/>
            <a:ext cx="400050" cy="219075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15" name="Text Box 35"/>
          <p:cNvSpPr txBox="1">
            <a:spLocks noChangeArrowheads="1"/>
          </p:cNvSpPr>
          <p:nvPr/>
        </p:nvSpPr>
        <p:spPr bwMode="auto">
          <a:xfrm>
            <a:off x="2209800" y="3603625"/>
            <a:ext cx="14478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2058" tIns="91440" rIns="82058" bIns="91440">
            <a:spAutoFit/>
          </a:bodyPr>
          <a:lstStyle/>
          <a:p>
            <a:pPr defTabSz="820738"/>
            <a:r>
              <a:rPr lang="en-US" sz="1400" b="1"/>
              <a:t>Business Leadership</a:t>
            </a:r>
            <a:endParaRPr lang="en-US" sz="1400" b="1" i="1"/>
          </a:p>
        </p:txBody>
      </p:sp>
      <p:sp>
        <p:nvSpPr>
          <p:cNvPr id="430116" name="Text Box 36"/>
          <p:cNvSpPr txBox="1">
            <a:spLocks noChangeArrowheads="1"/>
          </p:cNvSpPr>
          <p:nvPr/>
        </p:nvSpPr>
        <p:spPr bwMode="auto">
          <a:xfrm>
            <a:off x="4267200" y="3603625"/>
            <a:ext cx="14478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2058" tIns="91440" rIns="82058" bIns="91440">
            <a:spAutoFit/>
          </a:bodyPr>
          <a:lstStyle/>
          <a:p>
            <a:pPr defTabSz="820738"/>
            <a:r>
              <a:rPr lang="en-US" sz="1400" b="1"/>
              <a:t>Business Measures</a:t>
            </a:r>
            <a:endParaRPr lang="en-US" sz="1400" b="1" i="1"/>
          </a:p>
        </p:txBody>
      </p:sp>
      <p:sp>
        <p:nvSpPr>
          <p:cNvPr id="430117" name="Text Box 37"/>
          <p:cNvSpPr txBox="1">
            <a:spLocks noChangeArrowheads="1"/>
          </p:cNvSpPr>
          <p:nvPr/>
        </p:nvSpPr>
        <p:spPr bwMode="auto">
          <a:xfrm>
            <a:off x="3048000" y="4405313"/>
            <a:ext cx="1828800" cy="547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2058" tIns="91440" rIns="82058" bIns="91440"/>
          <a:lstStyle/>
          <a:p>
            <a:pPr defTabSz="820738"/>
            <a:r>
              <a:rPr lang="en-US" sz="1400" b="1"/>
              <a:t>Select Projects</a:t>
            </a:r>
          </a:p>
          <a:p>
            <a:pPr defTabSz="820738"/>
            <a:r>
              <a:rPr lang="en-US" sz="1400" b="1"/>
              <a:t>Manage Tollgates</a:t>
            </a:r>
            <a:endParaRPr lang="en-US" sz="1400" b="1" i="1"/>
          </a:p>
        </p:txBody>
      </p:sp>
      <p:sp>
        <p:nvSpPr>
          <p:cNvPr id="430118" name="AutoShape 38"/>
          <p:cNvSpPr>
            <a:spLocks noChangeArrowheads="1"/>
          </p:cNvSpPr>
          <p:nvPr/>
        </p:nvSpPr>
        <p:spPr bwMode="blackWhite">
          <a:xfrm>
            <a:off x="4953000" y="4594225"/>
            <a:ext cx="731838" cy="182563"/>
          </a:xfrm>
          <a:prstGeom prst="rightArrow">
            <a:avLst>
              <a:gd name="adj1" fmla="val 50000"/>
              <a:gd name="adj2" fmla="val 10021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30119" name="AutoShape 39"/>
          <p:cNvCxnSpPr>
            <a:cxnSpLocks noChangeShapeType="1"/>
          </p:cNvCxnSpPr>
          <p:nvPr/>
        </p:nvCxnSpPr>
        <p:spPr bwMode="blackWhite">
          <a:xfrm rot="5400000" flipV="1">
            <a:off x="5777707" y="2728119"/>
            <a:ext cx="3348037" cy="1406525"/>
          </a:xfrm>
          <a:prstGeom prst="bentConnector4">
            <a:avLst>
              <a:gd name="adj1" fmla="val -287"/>
              <a:gd name="adj2" fmla="val 115236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430120" name="Line 40"/>
          <p:cNvSpPr>
            <a:spLocks noChangeShapeType="1"/>
          </p:cNvSpPr>
          <p:nvPr/>
        </p:nvSpPr>
        <p:spPr bwMode="blackWhite">
          <a:xfrm>
            <a:off x="6781800" y="21336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21" name="Line 41"/>
          <p:cNvSpPr>
            <a:spLocks noChangeShapeType="1"/>
          </p:cNvSpPr>
          <p:nvPr/>
        </p:nvSpPr>
        <p:spPr bwMode="blackWhite">
          <a:xfrm>
            <a:off x="6781800" y="24638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22" name="Line 42"/>
          <p:cNvSpPr>
            <a:spLocks noChangeShapeType="1"/>
          </p:cNvSpPr>
          <p:nvPr/>
        </p:nvSpPr>
        <p:spPr bwMode="blackWhite">
          <a:xfrm>
            <a:off x="6781800" y="28194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23" name="AutoShape 43"/>
          <p:cNvSpPr>
            <a:spLocks noChangeArrowheads="1"/>
          </p:cNvSpPr>
          <p:nvPr/>
        </p:nvSpPr>
        <p:spPr bwMode="auto">
          <a:xfrm rot="10800000" flipH="1">
            <a:off x="2598738" y="1828800"/>
            <a:ext cx="365125" cy="1825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0124" name="Text Box 44"/>
          <p:cNvSpPr txBox="1">
            <a:spLocks noChangeArrowheads="1"/>
          </p:cNvSpPr>
          <p:nvPr/>
        </p:nvSpPr>
        <p:spPr bwMode="auto">
          <a:xfrm>
            <a:off x="5181600" y="1524000"/>
            <a:ext cx="1511300" cy="13239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accent1"/>
              </a:gs>
            </a:gsLst>
            <a:lin ang="2700000" scaled="1"/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defTabSz="820738"/>
            <a:endParaRPr lang="en-US" sz="1600" b="1" dirty="0"/>
          </a:p>
          <a:p>
            <a:pPr defTabSz="820738"/>
            <a:r>
              <a:rPr lang="en-US" sz="1600" b="1" dirty="0"/>
              <a:t>Company Balanced Scorecard</a:t>
            </a:r>
          </a:p>
          <a:p>
            <a:pPr defTabSz="820738"/>
            <a:endParaRPr lang="en-US" sz="1600" b="1" dirty="0"/>
          </a:p>
        </p:txBody>
      </p:sp>
      <p:grpSp>
        <p:nvGrpSpPr>
          <p:cNvPr id="3" name="Group 99"/>
          <p:cNvGrpSpPr>
            <a:grpSpLocks/>
          </p:cNvGrpSpPr>
          <p:nvPr/>
        </p:nvGrpSpPr>
        <p:grpSpPr bwMode="auto">
          <a:xfrm>
            <a:off x="4038600" y="5638800"/>
            <a:ext cx="1371600" cy="990600"/>
            <a:chOff x="2544" y="3552"/>
            <a:chExt cx="864" cy="624"/>
          </a:xfrm>
        </p:grpSpPr>
        <p:sp>
          <p:nvSpPr>
            <p:cNvPr id="430178" name="Rectangle 98"/>
            <p:cNvSpPr>
              <a:spLocks noChangeArrowheads="1"/>
            </p:cNvSpPr>
            <p:nvPr/>
          </p:nvSpPr>
          <p:spPr bwMode="blackWhite">
            <a:xfrm>
              <a:off x="2544" y="3552"/>
              <a:ext cx="864" cy="624"/>
            </a:xfrm>
            <a:prstGeom prst="rect">
              <a:avLst/>
            </a:prstGeom>
            <a:noFill/>
            <a:ln w="12700" algn="ctr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090" name="Text Box 10"/>
            <p:cNvSpPr txBox="1">
              <a:spLocks noChangeArrowheads="1"/>
            </p:cNvSpPr>
            <p:nvPr/>
          </p:nvSpPr>
          <p:spPr bwMode="auto">
            <a:xfrm>
              <a:off x="3024" y="3936"/>
              <a:ext cx="247" cy="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058" tIns="41029" rIns="82058" bIns="41029">
              <a:spAutoFit/>
            </a:bodyPr>
            <a:lstStyle/>
            <a:p>
              <a:pPr algn="l" defTabSz="820738">
                <a:spcBef>
                  <a:spcPct val="50000"/>
                </a:spcBef>
              </a:pPr>
              <a:r>
                <a:rPr lang="en-US" sz="800" b="1">
                  <a:solidFill>
                    <a:srgbClr val="777777"/>
                  </a:solidFill>
                </a:rPr>
                <a:t>LCL</a:t>
              </a:r>
            </a:p>
          </p:txBody>
        </p:sp>
        <p:sp>
          <p:nvSpPr>
            <p:cNvPr id="430091" name="Line 11"/>
            <p:cNvSpPr>
              <a:spLocks noChangeShapeType="1"/>
            </p:cNvSpPr>
            <p:nvPr/>
          </p:nvSpPr>
          <p:spPr bwMode="auto">
            <a:xfrm flipV="1">
              <a:off x="2647" y="3611"/>
              <a:ext cx="0" cy="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25" name="Freeform 45"/>
            <p:cNvSpPr>
              <a:spLocks/>
            </p:cNvSpPr>
            <p:nvPr/>
          </p:nvSpPr>
          <p:spPr bwMode="invGray">
            <a:xfrm>
              <a:off x="2640" y="3696"/>
              <a:ext cx="624" cy="384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52" y="6"/>
                </a:cxn>
                <a:cxn ang="0">
                  <a:pos x="108" y="80"/>
                </a:cxn>
                <a:cxn ang="0">
                  <a:pos x="178" y="16"/>
                </a:cxn>
                <a:cxn ang="0">
                  <a:pos x="232" y="36"/>
                </a:cxn>
                <a:cxn ang="0">
                  <a:pos x="298" y="8"/>
                </a:cxn>
                <a:cxn ang="0">
                  <a:pos x="370" y="66"/>
                </a:cxn>
                <a:cxn ang="0">
                  <a:pos x="434" y="12"/>
                </a:cxn>
                <a:cxn ang="0">
                  <a:pos x="492" y="32"/>
                </a:cxn>
                <a:cxn ang="0">
                  <a:pos x="570" y="0"/>
                </a:cxn>
                <a:cxn ang="0">
                  <a:pos x="604" y="59"/>
                </a:cxn>
                <a:cxn ang="0">
                  <a:pos x="648" y="27"/>
                </a:cxn>
              </a:cxnLst>
              <a:rect l="0" t="0" r="r" b="b"/>
              <a:pathLst>
                <a:path w="648" h="96">
                  <a:moveTo>
                    <a:pt x="0" y="96"/>
                  </a:moveTo>
                  <a:lnTo>
                    <a:pt x="52" y="6"/>
                  </a:lnTo>
                  <a:lnTo>
                    <a:pt x="108" y="80"/>
                  </a:lnTo>
                  <a:lnTo>
                    <a:pt x="178" y="16"/>
                  </a:lnTo>
                  <a:lnTo>
                    <a:pt x="232" y="36"/>
                  </a:lnTo>
                  <a:lnTo>
                    <a:pt x="298" y="8"/>
                  </a:lnTo>
                  <a:lnTo>
                    <a:pt x="370" y="66"/>
                  </a:lnTo>
                  <a:lnTo>
                    <a:pt x="434" y="12"/>
                  </a:lnTo>
                  <a:lnTo>
                    <a:pt x="492" y="32"/>
                  </a:lnTo>
                  <a:lnTo>
                    <a:pt x="570" y="0"/>
                  </a:lnTo>
                  <a:lnTo>
                    <a:pt x="604" y="59"/>
                  </a:lnTo>
                  <a:lnTo>
                    <a:pt x="648" y="27"/>
                  </a:lnTo>
                </a:path>
              </a:pathLst>
            </a:custGeom>
            <a:solidFill>
              <a:schemeClr val="bg1"/>
            </a:solidFill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126" name="Line 46"/>
            <p:cNvSpPr>
              <a:spLocks noChangeShapeType="1"/>
            </p:cNvSpPr>
            <p:nvPr/>
          </p:nvSpPr>
          <p:spPr bwMode="invGray">
            <a:xfrm>
              <a:off x="2640" y="3867"/>
              <a:ext cx="59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27" name="Line 47"/>
            <p:cNvSpPr>
              <a:spLocks noChangeShapeType="1"/>
            </p:cNvSpPr>
            <p:nvPr/>
          </p:nvSpPr>
          <p:spPr bwMode="invGray">
            <a:xfrm>
              <a:off x="2640" y="3951"/>
              <a:ext cx="616" cy="0"/>
            </a:xfrm>
            <a:prstGeom prst="line">
              <a:avLst/>
            </a:prstGeom>
            <a:noFill/>
            <a:ln w="19050">
              <a:solidFill>
                <a:srgbClr val="E637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28" name="Line 48"/>
            <p:cNvSpPr>
              <a:spLocks noChangeShapeType="1"/>
            </p:cNvSpPr>
            <p:nvPr/>
          </p:nvSpPr>
          <p:spPr bwMode="invGray">
            <a:xfrm>
              <a:off x="2654" y="3783"/>
              <a:ext cx="619" cy="0"/>
            </a:xfrm>
            <a:prstGeom prst="line">
              <a:avLst/>
            </a:prstGeom>
            <a:noFill/>
            <a:ln w="19050">
              <a:solidFill>
                <a:srgbClr val="E637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29" name="Text Box 49"/>
            <p:cNvSpPr txBox="1">
              <a:spLocks noChangeArrowheads="1"/>
            </p:cNvSpPr>
            <p:nvPr/>
          </p:nvSpPr>
          <p:spPr bwMode="auto">
            <a:xfrm>
              <a:off x="3024" y="3615"/>
              <a:ext cx="247" cy="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058" tIns="41029" rIns="82058" bIns="41029">
              <a:spAutoFit/>
            </a:bodyPr>
            <a:lstStyle/>
            <a:p>
              <a:pPr algn="l" defTabSz="820738">
                <a:spcBef>
                  <a:spcPct val="50000"/>
                </a:spcBef>
              </a:pPr>
              <a:r>
                <a:rPr lang="en-US" sz="800" b="1">
                  <a:solidFill>
                    <a:srgbClr val="777777"/>
                  </a:solidFill>
                </a:rPr>
                <a:t>UCL</a:t>
              </a:r>
            </a:p>
          </p:txBody>
        </p:sp>
        <p:sp>
          <p:nvSpPr>
            <p:cNvPr id="430130" name="Line 50"/>
            <p:cNvSpPr>
              <a:spLocks noChangeShapeType="1"/>
            </p:cNvSpPr>
            <p:nvPr/>
          </p:nvSpPr>
          <p:spPr bwMode="auto">
            <a:xfrm>
              <a:off x="2640" y="4043"/>
              <a:ext cx="6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30131" name="AutoShape 51"/>
          <p:cNvSpPr>
            <a:spLocks noChangeArrowheads="1"/>
          </p:cNvSpPr>
          <p:nvPr/>
        </p:nvSpPr>
        <p:spPr bwMode="auto">
          <a:xfrm flipH="1" flipV="1">
            <a:off x="3762375" y="4060825"/>
            <a:ext cx="400050" cy="244475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5803900" y="3505200"/>
            <a:ext cx="2349500" cy="3181350"/>
            <a:chOff x="3648" y="2160"/>
            <a:chExt cx="1480" cy="2004"/>
          </a:xfrm>
        </p:grpSpPr>
        <p:sp>
          <p:nvSpPr>
            <p:cNvPr id="430133" name="Rectangle 53"/>
            <p:cNvSpPr>
              <a:spLocks noChangeArrowheads="1"/>
            </p:cNvSpPr>
            <p:nvPr/>
          </p:nvSpPr>
          <p:spPr bwMode="blackWhite">
            <a:xfrm>
              <a:off x="3648" y="2160"/>
              <a:ext cx="1480" cy="2004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34" name="Text Box 54"/>
            <p:cNvSpPr txBox="1">
              <a:spLocks noChangeArrowheads="1"/>
            </p:cNvSpPr>
            <p:nvPr/>
          </p:nvSpPr>
          <p:spPr bwMode="auto">
            <a:xfrm>
              <a:off x="3696" y="3484"/>
              <a:ext cx="1066" cy="563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 lIns="82058" tIns="91440" rIns="82058" bIns="91440">
              <a:spAutoFit/>
            </a:bodyPr>
            <a:lstStyle/>
            <a:p>
              <a:pPr defTabSz="820738"/>
              <a:r>
                <a:rPr lang="en-US" sz="1400" b="1">
                  <a:solidFill>
                    <a:srgbClr val="000000"/>
                  </a:solidFill>
                </a:rPr>
                <a:t>Process Measures</a:t>
              </a:r>
            </a:p>
            <a:p>
              <a:pPr defTabSz="820738"/>
              <a:endParaRPr lang="en-US" sz="1800" b="1" i="1"/>
            </a:p>
          </p:txBody>
        </p:sp>
        <p:sp>
          <p:nvSpPr>
            <p:cNvPr id="430135" name="AutoShape 55"/>
            <p:cNvSpPr>
              <a:spLocks noChangeArrowheads="1"/>
            </p:cNvSpPr>
            <p:nvPr/>
          </p:nvSpPr>
          <p:spPr bwMode="auto">
            <a:xfrm rot="16200000" flipH="1">
              <a:off x="4122" y="3302"/>
              <a:ext cx="230" cy="173"/>
            </a:xfrm>
            <a:prstGeom prst="rightArrow">
              <a:avLst>
                <a:gd name="adj1" fmla="val 50000"/>
                <a:gd name="adj2" fmla="val 3323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>
                <a:latin typeface="Times New Roman" pitchFamily="18" charset="0"/>
              </a:endParaRPr>
            </a:p>
          </p:txBody>
        </p:sp>
        <p:sp>
          <p:nvSpPr>
            <p:cNvPr id="430136" name="AutoShape 56"/>
            <p:cNvSpPr>
              <a:spLocks/>
            </p:cNvSpPr>
            <p:nvPr/>
          </p:nvSpPr>
          <p:spPr bwMode="auto">
            <a:xfrm flipH="1">
              <a:off x="4800" y="2472"/>
              <a:ext cx="51" cy="1581"/>
            </a:xfrm>
            <a:prstGeom prst="leftBrace">
              <a:avLst>
                <a:gd name="adj1" fmla="val 258333"/>
                <a:gd name="adj2" fmla="val 50000"/>
              </a:avLst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37" name="Rectangle 57"/>
            <p:cNvSpPr>
              <a:spLocks noChangeArrowheads="1"/>
            </p:cNvSpPr>
            <p:nvPr/>
          </p:nvSpPr>
          <p:spPr bwMode="auto">
            <a:xfrm>
              <a:off x="4398" y="3836"/>
              <a:ext cx="222" cy="1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74604" tIns="36508" rIns="74604" bIns="36508" anchor="ctr"/>
            <a:lstStyle/>
            <a:p>
              <a:pPr defTabSz="534988"/>
              <a:r>
                <a:rPr lang="en-US" sz="1300" b="1"/>
                <a:t>Y's</a:t>
              </a:r>
            </a:p>
          </p:txBody>
        </p:sp>
        <p:sp>
          <p:nvSpPr>
            <p:cNvPr id="430138" name="Rectangle 58"/>
            <p:cNvSpPr>
              <a:spLocks noChangeArrowheads="1"/>
            </p:cNvSpPr>
            <p:nvPr/>
          </p:nvSpPr>
          <p:spPr bwMode="auto">
            <a:xfrm>
              <a:off x="3812" y="3846"/>
              <a:ext cx="224" cy="17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74604" tIns="36508" rIns="74604" bIns="36508" anchor="ctr"/>
            <a:lstStyle/>
            <a:p>
              <a:pPr defTabSz="534988"/>
              <a:r>
                <a:rPr lang="en-US" sz="1300" b="1"/>
                <a:t>X's</a:t>
              </a:r>
            </a:p>
          </p:txBody>
        </p:sp>
        <p:sp>
          <p:nvSpPr>
            <p:cNvPr id="430139" name="Line 59"/>
            <p:cNvSpPr>
              <a:spLocks noChangeShapeType="1"/>
            </p:cNvSpPr>
            <p:nvPr/>
          </p:nvSpPr>
          <p:spPr bwMode="auto">
            <a:xfrm>
              <a:off x="4027" y="3933"/>
              <a:ext cx="3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1882" tIns="50941" rIns="101882" bIns="50941">
              <a:spAutoFit/>
            </a:bodyPr>
            <a:lstStyle/>
            <a:p>
              <a:endParaRPr lang="en-CA"/>
            </a:p>
          </p:txBody>
        </p:sp>
        <p:grpSp>
          <p:nvGrpSpPr>
            <p:cNvPr id="5" name="Group 60"/>
            <p:cNvGrpSpPr>
              <a:grpSpLocks/>
            </p:cNvGrpSpPr>
            <p:nvPr/>
          </p:nvGrpSpPr>
          <p:grpSpPr bwMode="auto">
            <a:xfrm>
              <a:off x="4061" y="3832"/>
              <a:ext cx="84" cy="180"/>
              <a:chOff x="689" y="3123"/>
              <a:chExt cx="327" cy="1220"/>
            </a:xfrm>
          </p:grpSpPr>
          <p:sp>
            <p:nvSpPr>
              <p:cNvPr id="430141" name="Line 61"/>
              <p:cNvSpPr>
                <a:spLocks noChangeShapeType="1"/>
              </p:cNvSpPr>
              <p:nvPr/>
            </p:nvSpPr>
            <p:spPr bwMode="auto">
              <a:xfrm>
                <a:off x="689" y="3123"/>
                <a:ext cx="327" cy="6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101882" tIns="50941" rIns="101882" bIns="50941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430142" name="Line 62"/>
              <p:cNvSpPr>
                <a:spLocks noChangeShapeType="1"/>
              </p:cNvSpPr>
              <p:nvPr/>
            </p:nvSpPr>
            <p:spPr bwMode="auto">
              <a:xfrm flipH="1">
                <a:off x="689" y="3793"/>
                <a:ext cx="327" cy="5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101882" tIns="50941" rIns="101882" bIns="50941">
                <a:spAutoFit/>
              </a:bodyPr>
              <a:lstStyle/>
              <a:p>
                <a:endParaRPr lang="en-CA"/>
              </a:p>
            </p:txBody>
          </p:sp>
        </p:grpSp>
        <p:grpSp>
          <p:nvGrpSpPr>
            <p:cNvPr id="6" name="Group 63"/>
            <p:cNvGrpSpPr>
              <a:grpSpLocks/>
            </p:cNvGrpSpPr>
            <p:nvPr/>
          </p:nvGrpSpPr>
          <p:grpSpPr bwMode="auto">
            <a:xfrm>
              <a:off x="4167" y="3834"/>
              <a:ext cx="84" cy="180"/>
              <a:chOff x="689" y="3123"/>
              <a:chExt cx="327" cy="1220"/>
            </a:xfrm>
          </p:grpSpPr>
          <p:sp>
            <p:nvSpPr>
              <p:cNvPr id="430144" name="Line 64"/>
              <p:cNvSpPr>
                <a:spLocks noChangeShapeType="1"/>
              </p:cNvSpPr>
              <p:nvPr/>
            </p:nvSpPr>
            <p:spPr bwMode="auto">
              <a:xfrm>
                <a:off x="689" y="3123"/>
                <a:ext cx="327" cy="6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101882" tIns="50941" rIns="101882" bIns="50941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430145" name="Line 65"/>
              <p:cNvSpPr>
                <a:spLocks noChangeShapeType="1"/>
              </p:cNvSpPr>
              <p:nvPr/>
            </p:nvSpPr>
            <p:spPr bwMode="auto">
              <a:xfrm flipH="1">
                <a:off x="689" y="3793"/>
                <a:ext cx="327" cy="5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101882" tIns="50941" rIns="101882" bIns="50941">
                <a:spAutoFit/>
              </a:bodyPr>
              <a:lstStyle/>
              <a:p>
                <a:endParaRPr lang="en-CA"/>
              </a:p>
            </p:txBody>
          </p:sp>
        </p:grpSp>
        <p:grpSp>
          <p:nvGrpSpPr>
            <p:cNvPr id="7" name="Group 66"/>
            <p:cNvGrpSpPr>
              <a:grpSpLocks/>
            </p:cNvGrpSpPr>
            <p:nvPr/>
          </p:nvGrpSpPr>
          <p:grpSpPr bwMode="auto">
            <a:xfrm>
              <a:off x="4270" y="3834"/>
              <a:ext cx="83" cy="180"/>
              <a:chOff x="689" y="3123"/>
              <a:chExt cx="327" cy="1220"/>
            </a:xfrm>
          </p:grpSpPr>
          <p:sp>
            <p:nvSpPr>
              <p:cNvPr id="430147" name="Line 67"/>
              <p:cNvSpPr>
                <a:spLocks noChangeShapeType="1"/>
              </p:cNvSpPr>
              <p:nvPr/>
            </p:nvSpPr>
            <p:spPr bwMode="auto">
              <a:xfrm>
                <a:off x="689" y="3123"/>
                <a:ext cx="327" cy="6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101882" tIns="50941" rIns="101882" bIns="50941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430148" name="Line 68"/>
              <p:cNvSpPr>
                <a:spLocks noChangeShapeType="1"/>
              </p:cNvSpPr>
              <p:nvPr/>
            </p:nvSpPr>
            <p:spPr bwMode="auto">
              <a:xfrm flipH="1">
                <a:off x="689" y="3793"/>
                <a:ext cx="327" cy="5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101882" tIns="50941" rIns="101882" bIns="50941">
                <a:spAutoFit/>
              </a:bodyPr>
              <a:lstStyle/>
              <a:p>
                <a:endParaRPr lang="en-CA"/>
              </a:p>
            </p:txBody>
          </p:sp>
        </p:grpSp>
        <p:sp>
          <p:nvSpPr>
            <p:cNvPr id="430149" name="Line 69"/>
            <p:cNvSpPr>
              <a:spLocks noChangeShapeType="1"/>
            </p:cNvSpPr>
            <p:nvPr/>
          </p:nvSpPr>
          <p:spPr bwMode="auto">
            <a:xfrm>
              <a:off x="4029" y="3859"/>
              <a:ext cx="5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1882" tIns="50941" rIns="101882" bIns="50941">
              <a:spAutoFit/>
            </a:bodyPr>
            <a:lstStyle/>
            <a:p>
              <a:endParaRPr lang="en-CA"/>
            </a:p>
          </p:txBody>
        </p:sp>
        <p:sp>
          <p:nvSpPr>
            <p:cNvPr id="430150" name="Line 70"/>
            <p:cNvSpPr>
              <a:spLocks noChangeShapeType="1"/>
            </p:cNvSpPr>
            <p:nvPr/>
          </p:nvSpPr>
          <p:spPr bwMode="auto">
            <a:xfrm>
              <a:off x="4032" y="3984"/>
              <a:ext cx="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1882" tIns="50941" rIns="101882" bIns="50941">
              <a:spAutoFit/>
            </a:bodyPr>
            <a:lstStyle/>
            <a:p>
              <a:endParaRPr lang="en-CA"/>
            </a:p>
          </p:txBody>
        </p:sp>
        <p:sp>
          <p:nvSpPr>
            <p:cNvPr id="430151" name="Line 71"/>
            <p:cNvSpPr>
              <a:spLocks noChangeShapeType="1"/>
            </p:cNvSpPr>
            <p:nvPr/>
          </p:nvSpPr>
          <p:spPr bwMode="auto">
            <a:xfrm>
              <a:off x="4134" y="3859"/>
              <a:ext cx="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1882" tIns="50941" rIns="101882" bIns="50941">
              <a:spAutoFit/>
            </a:bodyPr>
            <a:lstStyle/>
            <a:p>
              <a:endParaRPr lang="en-CA"/>
            </a:p>
          </p:txBody>
        </p:sp>
        <p:sp>
          <p:nvSpPr>
            <p:cNvPr id="430152" name="Line 72"/>
            <p:cNvSpPr>
              <a:spLocks noChangeShapeType="1"/>
            </p:cNvSpPr>
            <p:nvPr/>
          </p:nvSpPr>
          <p:spPr bwMode="auto">
            <a:xfrm>
              <a:off x="4174" y="3909"/>
              <a:ext cx="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1882" tIns="50941" rIns="101882" bIns="50941">
              <a:spAutoFit/>
            </a:bodyPr>
            <a:lstStyle/>
            <a:p>
              <a:endParaRPr lang="en-CA"/>
            </a:p>
          </p:txBody>
        </p:sp>
        <p:sp>
          <p:nvSpPr>
            <p:cNvPr id="430153" name="Line 73"/>
            <p:cNvSpPr>
              <a:spLocks noChangeShapeType="1"/>
            </p:cNvSpPr>
            <p:nvPr/>
          </p:nvSpPr>
          <p:spPr bwMode="auto">
            <a:xfrm>
              <a:off x="4237" y="3859"/>
              <a:ext cx="5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1882" tIns="50941" rIns="101882" bIns="50941">
              <a:spAutoFit/>
            </a:bodyPr>
            <a:lstStyle/>
            <a:p>
              <a:endParaRPr lang="en-CA"/>
            </a:p>
          </p:txBody>
        </p:sp>
        <p:sp>
          <p:nvSpPr>
            <p:cNvPr id="430154" name="Line 74"/>
            <p:cNvSpPr>
              <a:spLocks noChangeShapeType="1"/>
            </p:cNvSpPr>
            <p:nvPr/>
          </p:nvSpPr>
          <p:spPr bwMode="auto">
            <a:xfrm>
              <a:off x="4256" y="3884"/>
              <a:ext cx="5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1882" tIns="50941" rIns="101882" bIns="50941">
              <a:spAutoFit/>
            </a:bodyPr>
            <a:lstStyle/>
            <a:p>
              <a:endParaRPr lang="en-CA"/>
            </a:p>
          </p:txBody>
        </p:sp>
        <p:sp>
          <p:nvSpPr>
            <p:cNvPr id="430155" name="Line 75"/>
            <p:cNvSpPr>
              <a:spLocks noChangeShapeType="1"/>
            </p:cNvSpPr>
            <p:nvPr/>
          </p:nvSpPr>
          <p:spPr bwMode="auto">
            <a:xfrm>
              <a:off x="4174" y="3951"/>
              <a:ext cx="5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1882" tIns="50941" rIns="101882" bIns="50941">
              <a:spAutoFit/>
            </a:bodyPr>
            <a:lstStyle/>
            <a:p>
              <a:endParaRPr lang="en-CA"/>
            </a:p>
          </p:txBody>
        </p:sp>
        <p:sp>
          <p:nvSpPr>
            <p:cNvPr id="430156" name="Line 76"/>
            <p:cNvSpPr>
              <a:spLocks noChangeShapeType="1"/>
            </p:cNvSpPr>
            <p:nvPr/>
          </p:nvSpPr>
          <p:spPr bwMode="auto">
            <a:xfrm>
              <a:off x="4228" y="4002"/>
              <a:ext cx="5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1882" tIns="50941" rIns="101882" bIns="50941">
              <a:spAutoFit/>
            </a:bodyPr>
            <a:lstStyle/>
            <a:p>
              <a:endParaRPr lang="en-CA"/>
            </a:p>
          </p:txBody>
        </p:sp>
        <p:sp>
          <p:nvSpPr>
            <p:cNvPr id="430157" name="Text Box 77"/>
            <p:cNvSpPr txBox="1">
              <a:spLocks noChangeArrowheads="1"/>
            </p:cNvSpPr>
            <p:nvPr/>
          </p:nvSpPr>
          <p:spPr bwMode="auto">
            <a:xfrm rot="5400000">
              <a:off x="4190" y="3195"/>
              <a:ext cx="1576" cy="19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82058" tIns="41029" rIns="82058" bIns="41029">
              <a:spAutoFit/>
            </a:bodyPr>
            <a:lstStyle/>
            <a:p>
              <a:pPr defTabSz="820738"/>
              <a:r>
                <a:rPr lang="en-US" sz="1400" b="1"/>
                <a:t>Process Dashboard</a:t>
              </a:r>
            </a:p>
          </p:txBody>
        </p:sp>
        <p:sp>
          <p:nvSpPr>
            <p:cNvPr id="430158" name="Text Box 78"/>
            <p:cNvSpPr txBox="1">
              <a:spLocks noChangeArrowheads="1"/>
            </p:cNvSpPr>
            <p:nvPr/>
          </p:nvSpPr>
          <p:spPr bwMode="auto">
            <a:xfrm>
              <a:off x="3696" y="2904"/>
              <a:ext cx="1066" cy="39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 lIns="82058" tIns="91440" rIns="82058" bIns="91440">
              <a:spAutoFit/>
            </a:bodyPr>
            <a:lstStyle/>
            <a:p>
              <a:pPr defTabSz="820738"/>
              <a:r>
                <a:rPr lang="en-US" sz="1400" b="1">
                  <a:solidFill>
                    <a:srgbClr val="000000"/>
                  </a:solidFill>
                </a:rPr>
                <a:t>Process Flow</a:t>
              </a:r>
            </a:p>
            <a:p>
              <a:pPr defTabSz="820738"/>
              <a:endParaRPr lang="en-US" sz="1400" b="1" i="1"/>
            </a:p>
          </p:txBody>
        </p:sp>
        <p:grpSp>
          <p:nvGrpSpPr>
            <p:cNvPr id="8" name="Group 79"/>
            <p:cNvGrpSpPr>
              <a:grpSpLocks/>
            </p:cNvGrpSpPr>
            <p:nvPr/>
          </p:nvGrpSpPr>
          <p:grpSpPr bwMode="auto">
            <a:xfrm>
              <a:off x="3888" y="3133"/>
              <a:ext cx="773" cy="98"/>
              <a:chOff x="3888" y="3133"/>
              <a:chExt cx="773" cy="98"/>
            </a:xfrm>
          </p:grpSpPr>
          <p:sp>
            <p:nvSpPr>
              <p:cNvPr id="430160" name="AutoShape 80"/>
              <p:cNvSpPr>
                <a:spLocks noChangeArrowheads="1"/>
              </p:cNvSpPr>
              <p:nvPr/>
            </p:nvSpPr>
            <p:spPr bwMode="invGray">
              <a:xfrm>
                <a:off x="4045" y="3154"/>
                <a:ext cx="63" cy="46"/>
              </a:xfrm>
              <a:prstGeom prst="octagon">
                <a:avLst>
                  <a:gd name="adj" fmla="val 29287"/>
                </a:avLst>
              </a:prstGeom>
              <a:solidFill>
                <a:schemeClr val="accent2"/>
              </a:solidFill>
              <a:ln w="12700">
                <a:solidFill>
                  <a:srgbClr val="77777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30161" name="Rectangle 81"/>
              <p:cNvSpPr>
                <a:spLocks noChangeArrowheads="1"/>
              </p:cNvSpPr>
              <p:nvPr/>
            </p:nvSpPr>
            <p:spPr bwMode="invGray">
              <a:xfrm>
                <a:off x="3888" y="3152"/>
                <a:ext cx="96" cy="48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rgbClr val="77777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30162" name="Line 82"/>
              <p:cNvSpPr>
                <a:spLocks noChangeShapeType="1"/>
              </p:cNvSpPr>
              <p:nvPr/>
            </p:nvSpPr>
            <p:spPr bwMode="invGray">
              <a:xfrm>
                <a:off x="3983" y="3178"/>
                <a:ext cx="64" cy="1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30163" name="Rectangle 83"/>
              <p:cNvSpPr>
                <a:spLocks noChangeArrowheads="1"/>
              </p:cNvSpPr>
              <p:nvPr/>
            </p:nvSpPr>
            <p:spPr bwMode="invGray">
              <a:xfrm>
                <a:off x="4565" y="3158"/>
                <a:ext cx="96" cy="48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rgbClr val="77777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30164" name="Rectangle 84"/>
              <p:cNvSpPr>
                <a:spLocks noChangeArrowheads="1"/>
              </p:cNvSpPr>
              <p:nvPr/>
            </p:nvSpPr>
            <p:spPr bwMode="invGray">
              <a:xfrm>
                <a:off x="4174" y="3159"/>
                <a:ext cx="62" cy="46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rgbClr val="77777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30165" name="Line 85"/>
              <p:cNvSpPr>
                <a:spLocks noChangeShapeType="1"/>
              </p:cNvSpPr>
              <p:nvPr/>
            </p:nvSpPr>
            <p:spPr bwMode="invGray">
              <a:xfrm>
                <a:off x="4111" y="3178"/>
                <a:ext cx="64" cy="1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30166" name="AutoShape 86"/>
              <p:cNvSpPr>
                <a:spLocks noChangeArrowheads="1"/>
              </p:cNvSpPr>
              <p:nvPr/>
            </p:nvSpPr>
            <p:spPr bwMode="auto">
              <a:xfrm>
                <a:off x="4303" y="3133"/>
                <a:ext cx="73" cy="98"/>
              </a:xfrm>
              <a:prstGeom prst="diamond">
                <a:avLst/>
              </a:prstGeom>
              <a:solidFill>
                <a:schemeClr val="accent2"/>
              </a:solidFill>
              <a:ln w="9525">
                <a:solidFill>
                  <a:srgbClr val="77777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30167" name="AutoShape 87"/>
              <p:cNvSpPr>
                <a:spLocks noChangeArrowheads="1"/>
              </p:cNvSpPr>
              <p:nvPr/>
            </p:nvSpPr>
            <p:spPr bwMode="invGray">
              <a:xfrm>
                <a:off x="4441" y="3159"/>
                <a:ext cx="63" cy="46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12700">
                <a:solidFill>
                  <a:srgbClr val="77777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cxnSp>
            <p:nvCxnSpPr>
              <p:cNvPr id="430168" name="AutoShape 88"/>
              <p:cNvCxnSpPr>
                <a:cxnSpLocks noChangeShapeType="1"/>
                <a:stCxn id="430166" idx="0"/>
                <a:endCxn id="430160" idx="0"/>
              </p:cNvCxnSpPr>
              <p:nvPr/>
            </p:nvCxnSpPr>
            <p:spPr bwMode="auto">
              <a:xfrm rot="16200000" flipH="1" flipV="1">
                <a:off x="4198" y="3012"/>
                <a:ext cx="21" cy="263"/>
              </a:xfrm>
              <a:prstGeom prst="bentConnector3">
                <a:avLst>
                  <a:gd name="adj1" fmla="val -95241"/>
                </a:avLst>
              </a:prstGeom>
              <a:noFill/>
              <a:ln w="9525">
                <a:solidFill>
                  <a:srgbClr val="777777"/>
                </a:solidFill>
                <a:miter lim="800000"/>
                <a:headEnd/>
                <a:tailEnd/>
              </a:ln>
              <a:effectLst/>
            </p:spPr>
          </p:cxnSp>
        </p:grpSp>
        <p:sp>
          <p:nvSpPr>
            <p:cNvPr id="430169" name="Text Box 89"/>
            <p:cNvSpPr txBox="1">
              <a:spLocks noChangeArrowheads="1"/>
            </p:cNvSpPr>
            <p:nvPr/>
          </p:nvSpPr>
          <p:spPr bwMode="auto">
            <a:xfrm>
              <a:off x="3696" y="2352"/>
              <a:ext cx="1066" cy="39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 lIns="82058" tIns="91440" rIns="82058" bIns="91440">
              <a:spAutoFit/>
            </a:bodyPr>
            <a:lstStyle/>
            <a:p>
              <a:pPr defTabSz="820738"/>
              <a:r>
                <a:rPr lang="en-US" sz="1400" b="1">
                  <a:solidFill>
                    <a:srgbClr val="000000"/>
                  </a:solidFill>
                </a:rPr>
                <a:t>VSM</a:t>
              </a:r>
            </a:p>
            <a:p>
              <a:pPr defTabSz="820738"/>
              <a:endParaRPr lang="en-US" sz="1400" b="1" i="1">
                <a:solidFill>
                  <a:srgbClr val="000000"/>
                </a:solidFill>
              </a:endParaRPr>
            </a:p>
          </p:txBody>
        </p:sp>
        <p:pic>
          <p:nvPicPr>
            <p:cNvPr id="430170" name="Picture 9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92" y="2544"/>
              <a:ext cx="8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171" name="AutoShape 91"/>
            <p:cNvSpPr>
              <a:spLocks noChangeArrowheads="1"/>
            </p:cNvSpPr>
            <p:nvPr/>
          </p:nvSpPr>
          <p:spPr bwMode="auto">
            <a:xfrm rot="16200000" flipH="1">
              <a:off x="4150" y="2736"/>
              <a:ext cx="173" cy="173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30172" name="AutoShape 92"/>
            <p:cNvCxnSpPr>
              <a:cxnSpLocks noChangeShapeType="1"/>
              <a:stCxn id="430164" idx="3"/>
              <a:endCxn id="430166" idx="1"/>
            </p:cNvCxnSpPr>
            <p:nvPr/>
          </p:nvCxnSpPr>
          <p:spPr bwMode="blackWhite">
            <a:xfrm>
              <a:off x="4236" y="3182"/>
              <a:ext cx="67" cy="0"/>
            </a:xfrm>
            <a:prstGeom prst="straightConnector1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ffectLst/>
          </p:spPr>
        </p:cxnSp>
        <p:cxnSp>
          <p:nvCxnSpPr>
            <p:cNvPr id="430173" name="AutoShape 93"/>
            <p:cNvCxnSpPr>
              <a:cxnSpLocks noChangeShapeType="1"/>
              <a:stCxn id="430166" idx="3"/>
              <a:endCxn id="430167" idx="1"/>
            </p:cNvCxnSpPr>
            <p:nvPr/>
          </p:nvCxnSpPr>
          <p:spPr bwMode="blackWhite">
            <a:xfrm>
              <a:off x="4376" y="3182"/>
              <a:ext cx="81" cy="0"/>
            </a:xfrm>
            <a:prstGeom prst="straightConnector1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ffectLst/>
          </p:spPr>
        </p:cxnSp>
        <p:cxnSp>
          <p:nvCxnSpPr>
            <p:cNvPr id="430174" name="AutoShape 94"/>
            <p:cNvCxnSpPr>
              <a:cxnSpLocks noChangeShapeType="1"/>
              <a:stCxn id="430167" idx="5"/>
              <a:endCxn id="430163" idx="1"/>
            </p:cNvCxnSpPr>
            <p:nvPr/>
          </p:nvCxnSpPr>
          <p:spPr bwMode="blackWhite">
            <a:xfrm>
              <a:off x="4488" y="3182"/>
              <a:ext cx="77" cy="0"/>
            </a:xfrm>
            <a:prstGeom prst="straightConnector1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ffectLst/>
          </p:spPr>
        </p:cxnSp>
      </p:grpSp>
      <p:graphicFrame>
        <p:nvGraphicFramePr>
          <p:cNvPr id="430175" name="Object 95"/>
          <p:cNvGraphicFramePr>
            <a:graphicFrameLocks noChangeAspect="1"/>
          </p:cNvGraphicFramePr>
          <p:nvPr/>
        </p:nvGraphicFramePr>
        <p:xfrm>
          <a:off x="1600200" y="5588000"/>
          <a:ext cx="1143000" cy="355600"/>
        </p:xfrm>
        <a:graphic>
          <a:graphicData uri="http://schemas.openxmlformats.org/presentationml/2006/ole">
            <p:oleObj spid="_x0000_s1026" name="Equation" r:id="rId5" imgW="571320" imgH="177480" progId="Equation.3">
              <p:embed/>
            </p:oleObj>
          </a:graphicData>
        </a:graphic>
      </p:graphicFrame>
      <p:sp>
        <p:nvSpPr>
          <p:cNvPr id="430176" name="Text Box 96"/>
          <p:cNvSpPr txBox="1">
            <a:spLocks noChangeArrowheads="1"/>
          </p:cNvSpPr>
          <p:nvPr/>
        </p:nvSpPr>
        <p:spPr bwMode="auto">
          <a:xfrm>
            <a:off x="4038600" y="3276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91440" rIns="82058" bIns="91440">
            <a:spAutoFit/>
          </a:bodyPr>
          <a:lstStyle/>
          <a:p>
            <a:pPr defTabSz="820738"/>
            <a:r>
              <a:rPr lang="en-US" sz="1400" b="1" i="1">
                <a:solidFill>
                  <a:schemeClr val="bg2"/>
                </a:solidFill>
              </a:rPr>
              <a:t>Gap</a:t>
            </a:r>
          </a:p>
        </p:txBody>
      </p:sp>
      <p:sp>
        <p:nvSpPr>
          <p:cNvPr id="430177" name="Text Box 97"/>
          <p:cNvSpPr txBox="1">
            <a:spLocks noChangeArrowheads="1"/>
          </p:cNvSpPr>
          <p:nvPr/>
        </p:nvSpPr>
        <p:spPr bwMode="auto">
          <a:xfrm>
            <a:off x="5334000" y="3048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91440" rIns="82058" bIns="91440">
            <a:spAutoFit/>
          </a:bodyPr>
          <a:lstStyle/>
          <a:p>
            <a:pPr defTabSz="820738"/>
            <a:r>
              <a:rPr lang="en-US" sz="1400" b="1" i="1">
                <a:solidFill>
                  <a:schemeClr val="bg2"/>
                </a:solidFill>
              </a:rPr>
              <a:t>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Baldrige Award Criteria Framework</a:t>
            </a:r>
          </a:p>
        </p:txBody>
      </p:sp>
      <p:sp>
        <p:nvSpPr>
          <p:cNvPr id="432131" name="Text Box 3"/>
          <p:cNvSpPr txBox="1">
            <a:spLocks noChangeArrowheads="1"/>
          </p:cNvSpPr>
          <p:nvPr/>
        </p:nvSpPr>
        <p:spPr bwMode="blackWhite">
          <a:xfrm>
            <a:off x="1219200" y="1766888"/>
            <a:ext cx="6934200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A Systems Framework for Performance Excellence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90600" y="2208213"/>
            <a:ext cx="7010400" cy="3679825"/>
            <a:chOff x="624" y="1391"/>
            <a:chExt cx="4416" cy="2318"/>
          </a:xfrm>
        </p:grpSpPr>
        <p:sp>
          <p:nvSpPr>
            <p:cNvPr id="432133" name="AutoShape 5"/>
            <p:cNvSpPr>
              <a:spLocks noChangeAspect="1" noChangeArrowheads="1" noTextEdit="1"/>
            </p:cNvSpPr>
            <p:nvPr/>
          </p:nvSpPr>
          <p:spPr bwMode="auto">
            <a:xfrm>
              <a:off x="624" y="1392"/>
              <a:ext cx="4416" cy="2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34" name="Rectangle 6"/>
            <p:cNvSpPr>
              <a:spLocks noChangeArrowheads="1"/>
            </p:cNvSpPr>
            <p:nvPr/>
          </p:nvSpPr>
          <p:spPr bwMode="auto">
            <a:xfrm>
              <a:off x="854" y="3408"/>
              <a:ext cx="4020" cy="288"/>
            </a:xfrm>
            <a:prstGeom prst="rect">
              <a:avLst/>
            </a:prstGeom>
            <a:solidFill>
              <a:srgbClr val="D8D8E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35" name="Rectangle 7"/>
            <p:cNvSpPr>
              <a:spLocks noChangeArrowheads="1"/>
            </p:cNvSpPr>
            <p:nvPr/>
          </p:nvSpPr>
          <p:spPr bwMode="auto">
            <a:xfrm>
              <a:off x="854" y="3408"/>
              <a:ext cx="4020" cy="288"/>
            </a:xfrm>
            <a:prstGeom prst="rect">
              <a:avLst/>
            </a:prstGeom>
            <a:noFill/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36" name="Rectangle 8"/>
            <p:cNvSpPr>
              <a:spLocks noChangeArrowheads="1"/>
            </p:cNvSpPr>
            <p:nvPr/>
          </p:nvSpPr>
          <p:spPr bwMode="auto">
            <a:xfrm>
              <a:off x="1843" y="3411"/>
              <a:ext cx="89" cy="192"/>
            </a:xfrm>
            <a:prstGeom prst="rect">
              <a:avLst/>
            </a:prstGeom>
            <a:solidFill>
              <a:srgbClr val="D8D8E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37" name="Rectangle 9"/>
            <p:cNvSpPr>
              <a:spLocks noChangeArrowheads="1"/>
            </p:cNvSpPr>
            <p:nvPr/>
          </p:nvSpPr>
          <p:spPr bwMode="auto">
            <a:xfrm>
              <a:off x="854" y="3408"/>
              <a:ext cx="4020" cy="288"/>
            </a:xfrm>
            <a:prstGeom prst="rect">
              <a:avLst/>
            </a:prstGeom>
            <a:solidFill>
              <a:srgbClr val="D5DF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38" name="Rectangle 10"/>
            <p:cNvSpPr>
              <a:spLocks noChangeArrowheads="1"/>
            </p:cNvSpPr>
            <p:nvPr/>
          </p:nvSpPr>
          <p:spPr bwMode="auto">
            <a:xfrm>
              <a:off x="854" y="3408"/>
              <a:ext cx="4020" cy="288"/>
            </a:xfrm>
            <a:prstGeom prst="rect">
              <a:avLst/>
            </a:prstGeom>
            <a:noFill/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39" name="Line 11"/>
            <p:cNvSpPr>
              <a:spLocks noChangeShapeType="1"/>
            </p:cNvSpPr>
            <p:nvPr/>
          </p:nvSpPr>
          <p:spPr bwMode="auto">
            <a:xfrm>
              <a:off x="1796" y="1391"/>
              <a:ext cx="2222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40" name="Rectangle 12"/>
            <p:cNvSpPr>
              <a:spLocks noChangeArrowheads="1"/>
            </p:cNvSpPr>
            <p:nvPr/>
          </p:nvSpPr>
          <p:spPr bwMode="auto">
            <a:xfrm>
              <a:off x="628" y="2350"/>
              <a:ext cx="895" cy="44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41" name="Rectangle 13"/>
            <p:cNvSpPr>
              <a:spLocks noChangeArrowheads="1"/>
            </p:cNvSpPr>
            <p:nvPr/>
          </p:nvSpPr>
          <p:spPr bwMode="auto">
            <a:xfrm>
              <a:off x="628" y="2350"/>
              <a:ext cx="895" cy="447"/>
            </a:xfrm>
            <a:prstGeom prst="rect">
              <a:avLst/>
            </a:prstGeom>
            <a:noFill/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42" name="Rectangle 14"/>
            <p:cNvSpPr>
              <a:spLocks noChangeArrowheads="1"/>
            </p:cNvSpPr>
            <p:nvPr/>
          </p:nvSpPr>
          <p:spPr bwMode="auto">
            <a:xfrm>
              <a:off x="816" y="2519"/>
              <a:ext cx="512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Leadership</a:t>
              </a:r>
              <a:endParaRPr lang="en-US"/>
            </a:p>
          </p:txBody>
        </p:sp>
        <p:sp>
          <p:nvSpPr>
            <p:cNvPr id="432143" name="Rectangle 15"/>
            <p:cNvSpPr>
              <a:spLocks noChangeArrowheads="1"/>
            </p:cNvSpPr>
            <p:nvPr/>
          </p:nvSpPr>
          <p:spPr bwMode="auto">
            <a:xfrm>
              <a:off x="1749" y="1925"/>
              <a:ext cx="894" cy="4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44" name="Rectangle 16"/>
            <p:cNvSpPr>
              <a:spLocks noChangeArrowheads="1"/>
            </p:cNvSpPr>
            <p:nvPr/>
          </p:nvSpPr>
          <p:spPr bwMode="auto">
            <a:xfrm>
              <a:off x="1749" y="1925"/>
              <a:ext cx="894" cy="447"/>
            </a:xfrm>
            <a:prstGeom prst="rect">
              <a:avLst/>
            </a:prstGeom>
            <a:noFill/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45" name="Rectangle 17"/>
            <p:cNvSpPr>
              <a:spLocks noChangeArrowheads="1"/>
            </p:cNvSpPr>
            <p:nvPr/>
          </p:nvSpPr>
          <p:spPr bwMode="auto">
            <a:xfrm>
              <a:off x="1990" y="2034"/>
              <a:ext cx="410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Strategic</a:t>
              </a:r>
              <a:endParaRPr lang="en-US"/>
            </a:p>
          </p:txBody>
        </p:sp>
        <p:sp>
          <p:nvSpPr>
            <p:cNvPr id="432146" name="Rectangle 18"/>
            <p:cNvSpPr>
              <a:spLocks noChangeArrowheads="1"/>
            </p:cNvSpPr>
            <p:nvPr/>
          </p:nvSpPr>
          <p:spPr bwMode="auto">
            <a:xfrm>
              <a:off x="1992" y="2154"/>
              <a:ext cx="40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Planning</a:t>
              </a:r>
              <a:endParaRPr lang="en-US"/>
            </a:p>
          </p:txBody>
        </p:sp>
        <p:sp>
          <p:nvSpPr>
            <p:cNvPr id="432147" name="Rectangle 19"/>
            <p:cNvSpPr>
              <a:spLocks noChangeArrowheads="1"/>
            </p:cNvSpPr>
            <p:nvPr/>
          </p:nvSpPr>
          <p:spPr bwMode="auto">
            <a:xfrm>
              <a:off x="1749" y="2856"/>
              <a:ext cx="894" cy="44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48" name="Rectangle 20"/>
            <p:cNvSpPr>
              <a:spLocks noChangeArrowheads="1"/>
            </p:cNvSpPr>
            <p:nvPr/>
          </p:nvSpPr>
          <p:spPr bwMode="auto">
            <a:xfrm>
              <a:off x="1749" y="2856"/>
              <a:ext cx="894" cy="446"/>
            </a:xfrm>
            <a:prstGeom prst="rect">
              <a:avLst/>
            </a:prstGeom>
            <a:noFill/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49" name="Rectangle 21"/>
            <p:cNvSpPr>
              <a:spLocks noChangeArrowheads="1"/>
            </p:cNvSpPr>
            <p:nvPr/>
          </p:nvSpPr>
          <p:spPr bwMode="auto">
            <a:xfrm>
              <a:off x="1872" y="2965"/>
              <a:ext cx="64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Customer and</a:t>
              </a:r>
              <a:endParaRPr lang="en-US"/>
            </a:p>
          </p:txBody>
        </p:sp>
        <p:sp>
          <p:nvSpPr>
            <p:cNvPr id="432150" name="Rectangle 22"/>
            <p:cNvSpPr>
              <a:spLocks noChangeArrowheads="1"/>
            </p:cNvSpPr>
            <p:nvPr/>
          </p:nvSpPr>
          <p:spPr bwMode="auto">
            <a:xfrm>
              <a:off x="1886" y="3085"/>
              <a:ext cx="61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Market Focus</a:t>
              </a:r>
              <a:endParaRPr lang="en-US"/>
            </a:p>
          </p:txBody>
        </p:sp>
        <p:sp>
          <p:nvSpPr>
            <p:cNvPr id="432151" name="Rectangle 23"/>
            <p:cNvSpPr>
              <a:spLocks noChangeArrowheads="1"/>
            </p:cNvSpPr>
            <p:nvPr/>
          </p:nvSpPr>
          <p:spPr bwMode="auto">
            <a:xfrm>
              <a:off x="2888" y="2850"/>
              <a:ext cx="893" cy="447"/>
            </a:xfrm>
            <a:prstGeom prst="rect">
              <a:avLst/>
            </a:prstGeom>
            <a:solidFill>
              <a:srgbClr val="FFFFA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52" name="Rectangle 24"/>
            <p:cNvSpPr>
              <a:spLocks noChangeArrowheads="1"/>
            </p:cNvSpPr>
            <p:nvPr/>
          </p:nvSpPr>
          <p:spPr bwMode="auto">
            <a:xfrm>
              <a:off x="2888" y="2850"/>
              <a:ext cx="893" cy="447"/>
            </a:xfrm>
            <a:prstGeom prst="rect">
              <a:avLst/>
            </a:prstGeom>
            <a:noFill/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53" name="Rectangle 25"/>
            <p:cNvSpPr>
              <a:spLocks noChangeArrowheads="1"/>
            </p:cNvSpPr>
            <p:nvPr/>
          </p:nvSpPr>
          <p:spPr bwMode="auto">
            <a:xfrm>
              <a:off x="3125" y="2959"/>
              <a:ext cx="372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Process</a:t>
              </a:r>
              <a:endParaRPr lang="en-US"/>
            </a:p>
          </p:txBody>
        </p:sp>
        <p:sp>
          <p:nvSpPr>
            <p:cNvPr id="432154" name="Rectangle 26"/>
            <p:cNvSpPr>
              <a:spLocks noChangeArrowheads="1"/>
            </p:cNvSpPr>
            <p:nvPr/>
          </p:nvSpPr>
          <p:spPr bwMode="auto">
            <a:xfrm>
              <a:off x="3024" y="3078"/>
              <a:ext cx="58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Management</a:t>
              </a:r>
              <a:endParaRPr lang="en-US"/>
            </a:p>
          </p:txBody>
        </p:sp>
        <p:sp>
          <p:nvSpPr>
            <p:cNvPr id="432155" name="Rectangle 27"/>
            <p:cNvSpPr>
              <a:spLocks noChangeArrowheads="1"/>
            </p:cNvSpPr>
            <p:nvPr/>
          </p:nvSpPr>
          <p:spPr bwMode="auto">
            <a:xfrm>
              <a:off x="2888" y="1925"/>
              <a:ext cx="893" cy="447"/>
            </a:xfrm>
            <a:prstGeom prst="rect">
              <a:avLst/>
            </a:prstGeom>
            <a:solidFill>
              <a:srgbClr val="FFFFA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56" name="Rectangle 28"/>
            <p:cNvSpPr>
              <a:spLocks noChangeArrowheads="1"/>
            </p:cNvSpPr>
            <p:nvPr/>
          </p:nvSpPr>
          <p:spPr bwMode="auto">
            <a:xfrm>
              <a:off x="2888" y="1925"/>
              <a:ext cx="893" cy="447"/>
            </a:xfrm>
            <a:prstGeom prst="rect">
              <a:avLst/>
            </a:prstGeom>
            <a:noFill/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57" name="Rectangle 29"/>
            <p:cNvSpPr>
              <a:spLocks noChangeArrowheads="1"/>
            </p:cNvSpPr>
            <p:nvPr/>
          </p:nvSpPr>
          <p:spPr bwMode="auto">
            <a:xfrm>
              <a:off x="2928" y="1975"/>
              <a:ext cx="78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Human Resource</a:t>
              </a:r>
              <a:endParaRPr lang="en-US"/>
            </a:p>
          </p:txBody>
        </p:sp>
        <p:sp>
          <p:nvSpPr>
            <p:cNvPr id="432158" name="Rectangle 30"/>
            <p:cNvSpPr>
              <a:spLocks noChangeArrowheads="1"/>
            </p:cNvSpPr>
            <p:nvPr/>
          </p:nvSpPr>
          <p:spPr bwMode="auto">
            <a:xfrm>
              <a:off x="3021" y="2094"/>
              <a:ext cx="602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Development</a:t>
              </a:r>
              <a:endParaRPr lang="en-US"/>
            </a:p>
          </p:txBody>
        </p:sp>
        <p:sp>
          <p:nvSpPr>
            <p:cNvPr id="432159" name="Rectangle 31"/>
            <p:cNvSpPr>
              <a:spLocks noChangeArrowheads="1"/>
            </p:cNvSpPr>
            <p:nvPr/>
          </p:nvSpPr>
          <p:spPr bwMode="auto">
            <a:xfrm>
              <a:off x="2981" y="2214"/>
              <a:ext cx="682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&amp; Management</a:t>
              </a:r>
              <a:endParaRPr lang="en-US"/>
            </a:p>
          </p:txBody>
        </p:sp>
        <p:sp>
          <p:nvSpPr>
            <p:cNvPr id="432160" name="Rectangle 32"/>
            <p:cNvSpPr>
              <a:spLocks noChangeArrowheads="1"/>
            </p:cNvSpPr>
            <p:nvPr/>
          </p:nvSpPr>
          <p:spPr bwMode="auto">
            <a:xfrm>
              <a:off x="4132" y="2350"/>
              <a:ext cx="894" cy="447"/>
            </a:xfrm>
            <a:prstGeom prst="rect">
              <a:avLst/>
            </a:prstGeom>
            <a:solidFill>
              <a:srgbClr val="D5D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61" name="Rectangle 33"/>
            <p:cNvSpPr>
              <a:spLocks noChangeArrowheads="1"/>
            </p:cNvSpPr>
            <p:nvPr/>
          </p:nvSpPr>
          <p:spPr bwMode="auto">
            <a:xfrm>
              <a:off x="4132" y="2350"/>
              <a:ext cx="894" cy="447"/>
            </a:xfrm>
            <a:prstGeom prst="rect">
              <a:avLst/>
            </a:prstGeom>
            <a:noFill/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62" name="Rectangle 34"/>
            <p:cNvSpPr>
              <a:spLocks noChangeArrowheads="1"/>
            </p:cNvSpPr>
            <p:nvPr/>
          </p:nvSpPr>
          <p:spPr bwMode="auto">
            <a:xfrm>
              <a:off x="4368" y="2459"/>
              <a:ext cx="42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Business</a:t>
              </a:r>
              <a:endParaRPr lang="en-US"/>
            </a:p>
          </p:txBody>
        </p:sp>
        <p:sp>
          <p:nvSpPr>
            <p:cNvPr id="432163" name="Rectangle 35"/>
            <p:cNvSpPr>
              <a:spLocks noChangeArrowheads="1"/>
            </p:cNvSpPr>
            <p:nvPr/>
          </p:nvSpPr>
          <p:spPr bwMode="auto">
            <a:xfrm>
              <a:off x="4419" y="2579"/>
              <a:ext cx="34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Results</a:t>
              </a:r>
              <a:endParaRPr lang="en-US"/>
            </a:p>
          </p:txBody>
        </p:sp>
        <p:sp>
          <p:nvSpPr>
            <p:cNvPr id="432164" name="Freeform 36"/>
            <p:cNvSpPr>
              <a:spLocks noEditPoints="1"/>
            </p:cNvSpPr>
            <p:nvPr/>
          </p:nvSpPr>
          <p:spPr bwMode="auto">
            <a:xfrm>
              <a:off x="2448" y="2496"/>
              <a:ext cx="669" cy="112"/>
            </a:xfrm>
            <a:custGeom>
              <a:avLst/>
              <a:gdLst/>
              <a:ahLst/>
              <a:cxnLst>
                <a:cxn ang="0">
                  <a:pos x="1153" y="149"/>
                </a:cxn>
                <a:cxn ang="0">
                  <a:pos x="186" y="149"/>
                </a:cxn>
                <a:cxn ang="0">
                  <a:pos x="186" y="75"/>
                </a:cxn>
                <a:cxn ang="0">
                  <a:pos x="1153" y="75"/>
                </a:cxn>
                <a:cxn ang="0">
                  <a:pos x="1153" y="149"/>
                </a:cxn>
                <a:cxn ang="0">
                  <a:pos x="1115" y="0"/>
                </a:cxn>
                <a:cxn ang="0">
                  <a:pos x="1339" y="112"/>
                </a:cxn>
                <a:cxn ang="0">
                  <a:pos x="1115" y="224"/>
                </a:cxn>
                <a:cxn ang="0">
                  <a:pos x="1115" y="0"/>
                </a:cxn>
                <a:cxn ang="0">
                  <a:pos x="223" y="224"/>
                </a:cxn>
                <a:cxn ang="0">
                  <a:pos x="0" y="112"/>
                </a:cxn>
                <a:cxn ang="0">
                  <a:pos x="223" y="0"/>
                </a:cxn>
                <a:cxn ang="0">
                  <a:pos x="223" y="224"/>
                </a:cxn>
              </a:cxnLst>
              <a:rect l="0" t="0" r="r" b="b"/>
              <a:pathLst>
                <a:path w="1339" h="224">
                  <a:moveTo>
                    <a:pt x="1153" y="149"/>
                  </a:moveTo>
                  <a:lnTo>
                    <a:pt x="186" y="149"/>
                  </a:lnTo>
                  <a:lnTo>
                    <a:pt x="186" y="75"/>
                  </a:lnTo>
                  <a:lnTo>
                    <a:pt x="1153" y="75"/>
                  </a:lnTo>
                  <a:lnTo>
                    <a:pt x="1153" y="149"/>
                  </a:lnTo>
                  <a:close/>
                  <a:moveTo>
                    <a:pt x="1115" y="0"/>
                  </a:moveTo>
                  <a:lnTo>
                    <a:pt x="1339" y="112"/>
                  </a:lnTo>
                  <a:lnTo>
                    <a:pt x="1115" y="224"/>
                  </a:lnTo>
                  <a:lnTo>
                    <a:pt x="1115" y="0"/>
                  </a:lnTo>
                  <a:close/>
                  <a:moveTo>
                    <a:pt x="223" y="224"/>
                  </a:moveTo>
                  <a:lnTo>
                    <a:pt x="0" y="112"/>
                  </a:lnTo>
                  <a:lnTo>
                    <a:pt x="223" y="0"/>
                  </a:lnTo>
                  <a:lnTo>
                    <a:pt x="223" y="224"/>
                  </a:lnTo>
                  <a:close/>
                </a:path>
              </a:pathLst>
            </a:custGeom>
            <a:solidFill>
              <a:schemeClr val="bg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65" name="Freeform 37"/>
            <p:cNvSpPr>
              <a:spLocks noEditPoints="1"/>
            </p:cNvSpPr>
            <p:nvPr/>
          </p:nvSpPr>
          <p:spPr bwMode="auto">
            <a:xfrm>
              <a:off x="2726" y="2664"/>
              <a:ext cx="112" cy="576"/>
            </a:xfrm>
            <a:custGeom>
              <a:avLst/>
              <a:gdLst/>
              <a:ahLst/>
              <a:cxnLst>
                <a:cxn ang="0">
                  <a:pos x="74" y="967"/>
                </a:cxn>
                <a:cxn ang="0">
                  <a:pos x="74" y="186"/>
                </a:cxn>
                <a:cxn ang="0">
                  <a:pos x="149" y="186"/>
                </a:cxn>
                <a:cxn ang="0">
                  <a:pos x="149" y="967"/>
                </a:cxn>
                <a:cxn ang="0">
                  <a:pos x="74" y="967"/>
                </a:cxn>
                <a:cxn ang="0">
                  <a:pos x="223" y="930"/>
                </a:cxn>
                <a:cxn ang="0">
                  <a:pos x="112" y="1153"/>
                </a:cxn>
                <a:cxn ang="0">
                  <a:pos x="0" y="930"/>
                </a:cxn>
                <a:cxn ang="0">
                  <a:pos x="223" y="930"/>
                </a:cxn>
                <a:cxn ang="0">
                  <a:pos x="0" y="224"/>
                </a:cxn>
                <a:cxn ang="0">
                  <a:pos x="112" y="0"/>
                </a:cxn>
                <a:cxn ang="0">
                  <a:pos x="223" y="224"/>
                </a:cxn>
                <a:cxn ang="0">
                  <a:pos x="0" y="224"/>
                </a:cxn>
              </a:cxnLst>
              <a:rect l="0" t="0" r="r" b="b"/>
              <a:pathLst>
                <a:path w="223" h="1153">
                  <a:moveTo>
                    <a:pt x="74" y="967"/>
                  </a:moveTo>
                  <a:lnTo>
                    <a:pt x="74" y="186"/>
                  </a:lnTo>
                  <a:lnTo>
                    <a:pt x="149" y="186"/>
                  </a:lnTo>
                  <a:lnTo>
                    <a:pt x="149" y="967"/>
                  </a:lnTo>
                  <a:lnTo>
                    <a:pt x="74" y="967"/>
                  </a:lnTo>
                  <a:close/>
                  <a:moveTo>
                    <a:pt x="223" y="930"/>
                  </a:moveTo>
                  <a:lnTo>
                    <a:pt x="112" y="1153"/>
                  </a:lnTo>
                  <a:lnTo>
                    <a:pt x="0" y="930"/>
                  </a:lnTo>
                  <a:lnTo>
                    <a:pt x="223" y="930"/>
                  </a:lnTo>
                  <a:close/>
                  <a:moveTo>
                    <a:pt x="0" y="224"/>
                  </a:moveTo>
                  <a:lnTo>
                    <a:pt x="112" y="0"/>
                  </a:lnTo>
                  <a:lnTo>
                    <a:pt x="223" y="224"/>
                  </a:lnTo>
                  <a:lnTo>
                    <a:pt x="0" y="224"/>
                  </a:lnTo>
                  <a:close/>
                </a:path>
              </a:pathLst>
            </a:custGeom>
            <a:solidFill>
              <a:schemeClr val="bg2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66" name="Rectangle 38"/>
            <p:cNvSpPr>
              <a:spLocks noChangeArrowheads="1"/>
            </p:cNvSpPr>
            <p:nvPr/>
          </p:nvSpPr>
          <p:spPr bwMode="auto">
            <a:xfrm>
              <a:off x="1338" y="3476"/>
              <a:ext cx="305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</a:rPr>
                <a:t>Measurement, Analysis, and Knowledge Management</a:t>
              </a:r>
              <a:endParaRPr lang="en-US" sz="1500" b="1"/>
            </a:p>
          </p:txBody>
        </p:sp>
        <p:sp>
          <p:nvSpPr>
            <p:cNvPr id="432167" name="Freeform 39"/>
            <p:cNvSpPr>
              <a:spLocks noEditPoints="1"/>
            </p:cNvSpPr>
            <p:nvPr/>
          </p:nvSpPr>
          <p:spPr bwMode="auto">
            <a:xfrm>
              <a:off x="1069" y="2803"/>
              <a:ext cx="674" cy="29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552"/>
                </a:cxn>
                <a:cxn ang="0">
                  <a:pos x="15" y="539"/>
                </a:cxn>
                <a:cxn ang="0">
                  <a:pos x="1280" y="539"/>
                </a:cxn>
                <a:cxn ang="0">
                  <a:pos x="1280" y="566"/>
                </a:cxn>
                <a:cxn ang="0">
                  <a:pos x="0" y="566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1265" y="511"/>
                </a:cxn>
                <a:cxn ang="0">
                  <a:pos x="1348" y="552"/>
                </a:cxn>
                <a:cxn ang="0">
                  <a:pos x="1265" y="594"/>
                </a:cxn>
                <a:cxn ang="0">
                  <a:pos x="1265" y="511"/>
                </a:cxn>
              </a:cxnLst>
              <a:rect l="0" t="0" r="r" b="b"/>
              <a:pathLst>
                <a:path w="1348" h="594">
                  <a:moveTo>
                    <a:pt x="28" y="0"/>
                  </a:moveTo>
                  <a:lnTo>
                    <a:pt x="28" y="552"/>
                  </a:lnTo>
                  <a:lnTo>
                    <a:pt x="15" y="539"/>
                  </a:lnTo>
                  <a:lnTo>
                    <a:pt x="1280" y="539"/>
                  </a:lnTo>
                  <a:lnTo>
                    <a:pt x="1280" y="566"/>
                  </a:lnTo>
                  <a:lnTo>
                    <a:pt x="0" y="566"/>
                  </a:lnTo>
                  <a:lnTo>
                    <a:pt x="0" y="0"/>
                  </a:lnTo>
                  <a:lnTo>
                    <a:pt x="28" y="0"/>
                  </a:lnTo>
                  <a:close/>
                  <a:moveTo>
                    <a:pt x="1265" y="511"/>
                  </a:moveTo>
                  <a:lnTo>
                    <a:pt x="1348" y="552"/>
                  </a:lnTo>
                  <a:lnTo>
                    <a:pt x="1265" y="594"/>
                  </a:lnTo>
                  <a:lnTo>
                    <a:pt x="1265" y="51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68" name="Freeform 40"/>
            <p:cNvSpPr>
              <a:spLocks noEditPoints="1"/>
            </p:cNvSpPr>
            <p:nvPr/>
          </p:nvSpPr>
          <p:spPr bwMode="auto">
            <a:xfrm>
              <a:off x="3787" y="2803"/>
              <a:ext cx="813" cy="277"/>
            </a:xfrm>
            <a:custGeom>
              <a:avLst/>
              <a:gdLst/>
              <a:ahLst/>
              <a:cxnLst>
                <a:cxn ang="0">
                  <a:pos x="0" y="525"/>
                </a:cxn>
                <a:cxn ang="0">
                  <a:pos x="1583" y="525"/>
                </a:cxn>
                <a:cxn ang="0">
                  <a:pos x="1570" y="540"/>
                </a:cxn>
                <a:cxn ang="0">
                  <a:pos x="1570" y="70"/>
                </a:cxn>
                <a:cxn ang="0">
                  <a:pos x="1596" y="70"/>
                </a:cxn>
                <a:cxn ang="0">
                  <a:pos x="1596" y="554"/>
                </a:cxn>
                <a:cxn ang="0">
                  <a:pos x="0" y="554"/>
                </a:cxn>
                <a:cxn ang="0">
                  <a:pos x="0" y="525"/>
                </a:cxn>
                <a:cxn ang="0">
                  <a:pos x="1541" y="83"/>
                </a:cxn>
                <a:cxn ang="0">
                  <a:pos x="1583" y="0"/>
                </a:cxn>
                <a:cxn ang="0">
                  <a:pos x="1625" y="83"/>
                </a:cxn>
                <a:cxn ang="0">
                  <a:pos x="1541" y="83"/>
                </a:cxn>
              </a:cxnLst>
              <a:rect l="0" t="0" r="r" b="b"/>
              <a:pathLst>
                <a:path w="1625" h="554">
                  <a:moveTo>
                    <a:pt x="0" y="525"/>
                  </a:moveTo>
                  <a:lnTo>
                    <a:pt x="1583" y="525"/>
                  </a:lnTo>
                  <a:lnTo>
                    <a:pt x="1570" y="540"/>
                  </a:lnTo>
                  <a:lnTo>
                    <a:pt x="1570" y="70"/>
                  </a:lnTo>
                  <a:lnTo>
                    <a:pt x="1596" y="70"/>
                  </a:lnTo>
                  <a:lnTo>
                    <a:pt x="1596" y="554"/>
                  </a:lnTo>
                  <a:lnTo>
                    <a:pt x="0" y="554"/>
                  </a:lnTo>
                  <a:lnTo>
                    <a:pt x="0" y="525"/>
                  </a:lnTo>
                  <a:close/>
                  <a:moveTo>
                    <a:pt x="1541" y="83"/>
                  </a:moveTo>
                  <a:lnTo>
                    <a:pt x="1583" y="0"/>
                  </a:lnTo>
                  <a:lnTo>
                    <a:pt x="1625" y="83"/>
                  </a:lnTo>
                  <a:lnTo>
                    <a:pt x="1541" y="8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69" name="Freeform 41"/>
            <p:cNvSpPr>
              <a:spLocks noEditPoints="1"/>
            </p:cNvSpPr>
            <p:nvPr/>
          </p:nvSpPr>
          <p:spPr bwMode="auto">
            <a:xfrm>
              <a:off x="2175" y="2378"/>
              <a:ext cx="42" cy="472"/>
            </a:xfrm>
            <a:custGeom>
              <a:avLst/>
              <a:gdLst/>
              <a:ahLst/>
              <a:cxnLst>
                <a:cxn ang="0">
                  <a:pos x="55" y="70"/>
                </a:cxn>
                <a:cxn ang="0">
                  <a:pos x="55" y="874"/>
                </a:cxn>
                <a:cxn ang="0">
                  <a:pos x="27" y="874"/>
                </a:cxn>
                <a:cxn ang="0">
                  <a:pos x="27" y="70"/>
                </a:cxn>
                <a:cxn ang="0">
                  <a:pos x="55" y="70"/>
                </a:cxn>
                <a:cxn ang="0">
                  <a:pos x="0" y="84"/>
                </a:cxn>
                <a:cxn ang="0">
                  <a:pos x="42" y="0"/>
                </a:cxn>
                <a:cxn ang="0">
                  <a:pos x="84" y="84"/>
                </a:cxn>
                <a:cxn ang="0">
                  <a:pos x="0" y="84"/>
                </a:cxn>
                <a:cxn ang="0">
                  <a:pos x="84" y="859"/>
                </a:cxn>
                <a:cxn ang="0">
                  <a:pos x="42" y="944"/>
                </a:cxn>
                <a:cxn ang="0">
                  <a:pos x="0" y="859"/>
                </a:cxn>
                <a:cxn ang="0">
                  <a:pos x="84" y="859"/>
                </a:cxn>
              </a:cxnLst>
              <a:rect l="0" t="0" r="r" b="b"/>
              <a:pathLst>
                <a:path w="84" h="944">
                  <a:moveTo>
                    <a:pt x="55" y="70"/>
                  </a:moveTo>
                  <a:lnTo>
                    <a:pt x="55" y="874"/>
                  </a:lnTo>
                  <a:lnTo>
                    <a:pt x="27" y="874"/>
                  </a:lnTo>
                  <a:lnTo>
                    <a:pt x="27" y="70"/>
                  </a:lnTo>
                  <a:lnTo>
                    <a:pt x="55" y="70"/>
                  </a:lnTo>
                  <a:close/>
                  <a:moveTo>
                    <a:pt x="0" y="84"/>
                  </a:moveTo>
                  <a:lnTo>
                    <a:pt x="42" y="0"/>
                  </a:lnTo>
                  <a:lnTo>
                    <a:pt x="84" y="84"/>
                  </a:lnTo>
                  <a:lnTo>
                    <a:pt x="0" y="84"/>
                  </a:lnTo>
                  <a:close/>
                  <a:moveTo>
                    <a:pt x="84" y="859"/>
                  </a:moveTo>
                  <a:lnTo>
                    <a:pt x="42" y="944"/>
                  </a:lnTo>
                  <a:lnTo>
                    <a:pt x="0" y="859"/>
                  </a:lnTo>
                  <a:lnTo>
                    <a:pt x="84" y="85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70" name="Freeform 42"/>
            <p:cNvSpPr>
              <a:spLocks noEditPoints="1"/>
            </p:cNvSpPr>
            <p:nvPr/>
          </p:nvSpPr>
          <p:spPr bwMode="auto">
            <a:xfrm>
              <a:off x="3314" y="2378"/>
              <a:ext cx="42" cy="465"/>
            </a:xfrm>
            <a:custGeom>
              <a:avLst/>
              <a:gdLst/>
              <a:ahLst/>
              <a:cxnLst>
                <a:cxn ang="0">
                  <a:pos x="55" y="70"/>
                </a:cxn>
                <a:cxn ang="0">
                  <a:pos x="55" y="860"/>
                </a:cxn>
                <a:cxn ang="0">
                  <a:pos x="28" y="860"/>
                </a:cxn>
                <a:cxn ang="0">
                  <a:pos x="28" y="70"/>
                </a:cxn>
                <a:cxn ang="0">
                  <a:pos x="55" y="70"/>
                </a:cxn>
                <a:cxn ang="0">
                  <a:pos x="0" y="84"/>
                </a:cxn>
                <a:cxn ang="0">
                  <a:pos x="41" y="0"/>
                </a:cxn>
                <a:cxn ang="0">
                  <a:pos x="83" y="84"/>
                </a:cxn>
                <a:cxn ang="0">
                  <a:pos x="0" y="84"/>
                </a:cxn>
                <a:cxn ang="0">
                  <a:pos x="83" y="847"/>
                </a:cxn>
                <a:cxn ang="0">
                  <a:pos x="41" y="930"/>
                </a:cxn>
                <a:cxn ang="0">
                  <a:pos x="0" y="847"/>
                </a:cxn>
                <a:cxn ang="0">
                  <a:pos x="83" y="847"/>
                </a:cxn>
              </a:cxnLst>
              <a:rect l="0" t="0" r="r" b="b"/>
              <a:pathLst>
                <a:path w="83" h="930">
                  <a:moveTo>
                    <a:pt x="55" y="70"/>
                  </a:moveTo>
                  <a:lnTo>
                    <a:pt x="55" y="860"/>
                  </a:lnTo>
                  <a:lnTo>
                    <a:pt x="28" y="860"/>
                  </a:lnTo>
                  <a:lnTo>
                    <a:pt x="28" y="70"/>
                  </a:lnTo>
                  <a:lnTo>
                    <a:pt x="55" y="70"/>
                  </a:lnTo>
                  <a:close/>
                  <a:moveTo>
                    <a:pt x="0" y="84"/>
                  </a:moveTo>
                  <a:lnTo>
                    <a:pt x="41" y="0"/>
                  </a:lnTo>
                  <a:lnTo>
                    <a:pt x="83" y="84"/>
                  </a:lnTo>
                  <a:lnTo>
                    <a:pt x="0" y="84"/>
                  </a:lnTo>
                  <a:close/>
                  <a:moveTo>
                    <a:pt x="83" y="847"/>
                  </a:moveTo>
                  <a:lnTo>
                    <a:pt x="41" y="930"/>
                  </a:lnTo>
                  <a:lnTo>
                    <a:pt x="0" y="847"/>
                  </a:lnTo>
                  <a:lnTo>
                    <a:pt x="83" y="84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71" name="Freeform 43"/>
            <p:cNvSpPr>
              <a:spLocks noEditPoints="1"/>
            </p:cNvSpPr>
            <p:nvPr/>
          </p:nvSpPr>
          <p:spPr bwMode="auto">
            <a:xfrm>
              <a:off x="3787" y="2142"/>
              <a:ext cx="813" cy="2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96" y="0"/>
                </a:cxn>
                <a:cxn ang="0">
                  <a:pos x="1596" y="336"/>
                </a:cxn>
                <a:cxn ang="0">
                  <a:pos x="1570" y="336"/>
                </a:cxn>
                <a:cxn ang="0">
                  <a:pos x="1570" y="14"/>
                </a:cxn>
                <a:cxn ang="0">
                  <a:pos x="1583" y="27"/>
                </a:cxn>
                <a:cxn ang="0">
                  <a:pos x="0" y="27"/>
                </a:cxn>
                <a:cxn ang="0">
                  <a:pos x="0" y="0"/>
                </a:cxn>
                <a:cxn ang="0">
                  <a:pos x="1625" y="321"/>
                </a:cxn>
                <a:cxn ang="0">
                  <a:pos x="1583" y="406"/>
                </a:cxn>
                <a:cxn ang="0">
                  <a:pos x="1541" y="321"/>
                </a:cxn>
                <a:cxn ang="0">
                  <a:pos x="1625" y="321"/>
                </a:cxn>
              </a:cxnLst>
              <a:rect l="0" t="0" r="r" b="b"/>
              <a:pathLst>
                <a:path w="1625" h="406">
                  <a:moveTo>
                    <a:pt x="0" y="0"/>
                  </a:moveTo>
                  <a:lnTo>
                    <a:pt x="1596" y="0"/>
                  </a:lnTo>
                  <a:lnTo>
                    <a:pt x="1596" y="336"/>
                  </a:lnTo>
                  <a:lnTo>
                    <a:pt x="1570" y="336"/>
                  </a:lnTo>
                  <a:lnTo>
                    <a:pt x="1570" y="14"/>
                  </a:lnTo>
                  <a:lnTo>
                    <a:pt x="1583" y="27"/>
                  </a:lnTo>
                  <a:lnTo>
                    <a:pt x="0" y="27"/>
                  </a:lnTo>
                  <a:lnTo>
                    <a:pt x="0" y="0"/>
                  </a:lnTo>
                  <a:close/>
                  <a:moveTo>
                    <a:pt x="1625" y="321"/>
                  </a:moveTo>
                  <a:lnTo>
                    <a:pt x="1583" y="406"/>
                  </a:lnTo>
                  <a:lnTo>
                    <a:pt x="1541" y="321"/>
                  </a:lnTo>
                  <a:lnTo>
                    <a:pt x="1625" y="32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72" name="Freeform 44"/>
            <p:cNvSpPr>
              <a:spLocks noEditPoints="1"/>
            </p:cNvSpPr>
            <p:nvPr/>
          </p:nvSpPr>
          <p:spPr bwMode="auto">
            <a:xfrm>
              <a:off x="4667" y="1845"/>
              <a:ext cx="42" cy="465"/>
            </a:xfrm>
            <a:custGeom>
              <a:avLst/>
              <a:gdLst/>
              <a:ahLst/>
              <a:cxnLst>
                <a:cxn ang="0">
                  <a:pos x="55" y="70"/>
                </a:cxn>
                <a:cxn ang="0">
                  <a:pos x="55" y="861"/>
                </a:cxn>
                <a:cxn ang="0">
                  <a:pos x="27" y="861"/>
                </a:cxn>
                <a:cxn ang="0">
                  <a:pos x="27" y="70"/>
                </a:cxn>
                <a:cxn ang="0">
                  <a:pos x="55" y="70"/>
                </a:cxn>
                <a:cxn ang="0">
                  <a:pos x="0" y="84"/>
                </a:cxn>
                <a:cxn ang="0">
                  <a:pos x="42" y="0"/>
                </a:cxn>
                <a:cxn ang="0">
                  <a:pos x="83" y="84"/>
                </a:cxn>
                <a:cxn ang="0">
                  <a:pos x="0" y="84"/>
                </a:cxn>
                <a:cxn ang="0">
                  <a:pos x="83" y="846"/>
                </a:cxn>
                <a:cxn ang="0">
                  <a:pos x="42" y="931"/>
                </a:cxn>
                <a:cxn ang="0">
                  <a:pos x="0" y="846"/>
                </a:cxn>
                <a:cxn ang="0">
                  <a:pos x="83" y="846"/>
                </a:cxn>
              </a:cxnLst>
              <a:rect l="0" t="0" r="r" b="b"/>
              <a:pathLst>
                <a:path w="83" h="931">
                  <a:moveTo>
                    <a:pt x="55" y="70"/>
                  </a:moveTo>
                  <a:lnTo>
                    <a:pt x="55" y="861"/>
                  </a:lnTo>
                  <a:lnTo>
                    <a:pt x="27" y="861"/>
                  </a:lnTo>
                  <a:lnTo>
                    <a:pt x="27" y="70"/>
                  </a:lnTo>
                  <a:lnTo>
                    <a:pt x="55" y="70"/>
                  </a:lnTo>
                  <a:close/>
                  <a:moveTo>
                    <a:pt x="0" y="84"/>
                  </a:moveTo>
                  <a:lnTo>
                    <a:pt x="42" y="0"/>
                  </a:lnTo>
                  <a:lnTo>
                    <a:pt x="83" y="84"/>
                  </a:lnTo>
                  <a:lnTo>
                    <a:pt x="0" y="84"/>
                  </a:lnTo>
                  <a:close/>
                  <a:moveTo>
                    <a:pt x="83" y="846"/>
                  </a:moveTo>
                  <a:lnTo>
                    <a:pt x="42" y="931"/>
                  </a:lnTo>
                  <a:lnTo>
                    <a:pt x="0" y="846"/>
                  </a:lnTo>
                  <a:lnTo>
                    <a:pt x="83" y="84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2173" name="Freeform 45"/>
            <p:cNvSpPr>
              <a:spLocks noEditPoints="1"/>
            </p:cNvSpPr>
            <p:nvPr/>
          </p:nvSpPr>
          <p:spPr bwMode="auto">
            <a:xfrm>
              <a:off x="960" y="1819"/>
              <a:ext cx="43" cy="472"/>
            </a:xfrm>
            <a:custGeom>
              <a:avLst/>
              <a:gdLst/>
              <a:ahLst/>
              <a:cxnLst>
                <a:cxn ang="0">
                  <a:pos x="56" y="70"/>
                </a:cxn>
                <a:cxn ang="0">
                  <a:pos x="56" y="944"/>
                </a:cxn>
                <a:cxn ang="0">
                  <a:pos x="28" y="944"/>
                </a:cxn>
                <a:cxn ang="0">
                  <a:pos x="28" y="70"/>
                </a:cxn>
                <a:cxn ang="0">
                  <a:pos x="56" y="70"/>
                </a:cxn>
                <a:cxn ang="0">
                  <a:pos x="0" y="85"/>
                </a:cxn>
                <a:cxn ang="0">
                  <a:pos x="43" y="0"/>
                </a:cxn>
                <a:cxn ang="0">
                  <a:pos x="85" y="85"/>
                </a:cxn>
                <a:cxn ang="0">
                  <a:pos x="0" y="85"/>
                </a:cxn>
              </a:cxnLst>
              <a:rect l="0" t="0" r="r" b="b"/>
              <a:pathLst>
                <a:path w="85" h="944">
                  <a:moveTo>
                    <a:pt x="56" y="70"/>
                  </a:moveTo>
                  <a:lnTo>
                    <a:pt x="56" y="944"/>
                  </a:lnTo>
                  <a:lnTo>
                    <a:pt x="28" y="944"/>
                  </a:lnTo>
                  <a:lnTo>
                    <a:pt x="28" y="70"/>
                  </a:lnTo>
                  <a:lnTo>
                    <a:pt x="56" y="70"/>
                  </a:lnTo>
                  <a:close/>
                  <a:moveTo>
                    <a:pt x="0" y="85"/>
                  </a:moveTo>
                  <a:lnTo>
                    <a:pt x="43" y="0"/>
                  </a:lnTo>
                  <a:lnTo>
                    <a:pt x="85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cxnSp>
        <p:nvCxnSpPr>
          <p:cNvPr id="432174" name="AutoShape 46"/>
          <p:cNvCxnSpPr>
            <a:cxnSpLocks noChangeShapeType="1"/>
            <a:stCxn id="432140" idx="0"/>
            <a:endCxn id="432144" idx="1"/>
          </p:cNvCxnSpPr>
          <p:nvPr/>
        </p:nvCxnSpPr>
        <p:spPr bwMode="blackWhite">
          <a:xfrm rot="16200000">
            <a:off x="2078038" y="3041650"/>
            <a:ext cx="319087" cy="105886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432175" name="Rectangle 47"/>
          <p:cNvSpPr>
            <a:spLocks noChangeArrowheads="1"/>
          </p:cNvSpPr>
          <p:nvPr/>
        </p:nvSpPr>
        <p:spPr bwMode="auto">
          <a:xfrm>
            <a:off x="1371600" y="2286000"/>
            <a:ext cx="6381750" cy="457200"/>
          </a:xfrm>
          <a:prstGeom prst="rect">
            <a:avLst/>
          </a:prstGeom>
          <a:solidFill>
            <a:srgbClr val="D8D8E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2176" name="Rectangle 48"/>
          <p:cNvSpPr>
            <a:spLocks noChangeArrowheads="1"/>
          </p:cNvSpPr>
          <p:nvPr/>
        </p:nvSpPr>
        <p:spPr bwMode="auto">
          <a:xfrm>
            <a:off x="1371600" y="2286000"/>
            <a:ext cx="6381750" cy="457200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2177" name="Rectangle 49"/>
          <p:cNvSpPr>
            <a:spLocks noChangeArrowheads="1"/>
          </p:cNvSpPr>
          <p:nvPr/>
        </p:nvSpPr>
        <p:spPr bwMode="auto">
          <a:xfrm>
            <a:off x="2941638" y="2290763"/>
            <a:ext cx="141287" cy="304800"/>
          </a:xfrm>
          <a:prstGeom prst="rect">
            <a:avLst/>
          </a:prstGeom>
          <a:solidFill>
            <a:srgbClr val="D8D8E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2178" name="Rectangle 50"/>
          <p:cNvSpPr>
            <a:spLocks noChangeArrowheads="1"/>
          </p:cNvSpPr>
          <p:nvPr/>
        </p:nvSpPr>
        <p:spPr bwMode="auto">
          <a:xfrm>
            <a:off x="1371600" y="2286000"/>
            <a:ext cx="6381750" cy="457200"/>
          </a:xfrm>
          <a:prstGeom prst="rect">
            <a:avLst/>
          </a:prstGeom>
          <a:solidFill>
            <a:srgbClr val="A2B8E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2179" name="Rectangle 51"/>
          <p:cNvSpPr>
            <a:spLocks noChangeArrowheads="1"/>
          </p:cNvSpPr>
          <p:nvPr/>
        </p:nvSpPr>
        <p:spPr bwMode="auto">
          <a:xfrm>
            <a:off x="1371600" y="2286000"/>
            <a:ext cx="6381750" cy="457200"/>
          </a:xfrm>
          <a:prstGeom prst="rect">
            <a:avLst/>
          </a:prstGeom>
          <a:noFill/>
          <a:ln w="206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2180" name="Rectangle 52"/>
          <p:cNvSpPr>
            <a:spLocks noChangeArrowheads="1"/>
          </p:cNvSpPr>
          <p:nvPr/>
        </p:nvSpPr>
        <p:spPr bwMode="auto">
          <a:xfrm>
            <a:off x="1511300" y="2393950"/>
            <a:ext cx="6108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</a:rPr>
              <a:t>Organizational Profile: Environment, Relationships, and Challenges</a:t>
            </a:r>
            <a:endParaRPr lang="en-US" sz="15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LSS Tollgates/DMAIC Checklist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3588" y="2057400"/>
            <a:ext cx="6934200" cy="3657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Review progress after each DMAIC phase</a:t>
            </a:r>
          </a:p>
          <a:p>
            <a:r>
              <a:rPr lang="en-US"/>
              <a:t>Approve transition to the next phase</a:t>
            </a:r>
          </a:p>
        </p:txBody>
      </p:sp>
      <p:sp>
        <p:nvSpPr>
          <p:cNvPr id="418825" name="AutoShape 9"/>
          <p:cNvSpPr>
            <a:spLocks noChangeArrowheads="1"/>
          </p:cNvSpPr>
          <p:nvPr/>
        </p:nvSpPr>
        <p:spPr bwMode="blackWhite">
          <a:xfrm>
            <a:off x="763588" y="2438400"/>
            <a:ext cx="7159625" cy="8382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/>
              <a:t>to insure that the team does not rehash, regress, or fail for other reasons  </a:t>
            </a:r>
          </a:p>
        </p:txBody>
      </p:sp>
      <p:sp>
        <p:nvSpPr>
          <p:cNvPr id="418826" name="Text Box 10"/>
          <p:cNvSpPr txBox="1">
            <a:spLocks noChangeArrowheads="1"/>
          </p:cNvSpPr>
          <p:nvPr/>
        </p:nvSpPr>
        <p:spPr bwMode="blackWhite">
          <a:xfrm>
            <a:off x="763588" y="1981200"/>
            <a:ext cx="34290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Tollgate Purpose:</a:t>
            </a:r>
          </a:p>
        </p:txBody>
      </p:sp>
      <p:sp>
        <p:nvSpPr>
          <p:cNvPr id="418827" name="Text Box 11"/>
          <p:cNvSpPr txBox="1">
            <a:spLocks noChangeArrowheads="1"/>
          </p:cNvSpPr>
          <p:nvPr/>
        </p:nvSpPr>
        <p:spPr bwMode="blackWhite">
          <a:xfrm>
            <a:off x="763588" y="3870325"/>
            <a:ext cx="7085012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Responsibility: Quality Council (Steering Team)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Define Tollgate Checklist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Relevant Background Information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Problem Statement/Clear Business Case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Voice of Customer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Process Description - SIPOC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Project Charter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Project Benefits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Resources Needed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Source of Baseline Data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High Level Flowchart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DMADV/DFSS? </a:t>
            </a:r>
          </a:p>
          <a:p>
            <a:endParaRPr lang="en-US" dirty="0"/>
          </a:p>
        </p:txBody>
      </p:sp>
      <p:pic>
        <p:nvPicPr>
          <p:cNvPr id="43418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505200"/>
            <a:ext cx="33528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Tollgate Checklist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Scheduled Team Meetings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Identify Measures to Collect and </a:t>
            </a:r>
            <a:r>
              <a:rPr lang="en-US" dirty="0" smtClean="0"/>
              <a:t>Analyze data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Collect Baseline Data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Control </a:t>
            </a:r>
            <a:r>
              <a:rPr lang="en-US" dirty="0" smtClean="0"/>
              <a:t>Charts for Y’s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MSA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Initial </a:t>
            </a:r>
            <a:r>
              <a:rPr lang="en-US" dirty="0" err="1"/>
              <a:t>C</a:t>
            </a:r>
            <a:r>
              <a:rPr lang="en-US" baseline="-25000" dirty="0" err="1"/>
              <a:t>pk</a:t>
            </a:r>
            <a:endParaRPr lang="en-US" baseline="-25000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RTY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Update Charter</a:t>
            </a:r>
          </a:p>
        </p:txBody>
      </p:sp>
      <p:pic>
        <p:nvPicPr>
          <p:cNvPr id="4352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276600"/>
            <a:ext cx="4777231" cy="311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Analyze Tollgate Checklist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/>
              <a:t>Detailed Process Map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Process Analysis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Collect Baseline Data on X’s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Root Cause Analysis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Control Charts for X’s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Analyze X’s </a:t>
            </a:r>
            <a:r>
              <a:rPr lang="en-US" i="1"/>
              <a:t>vs.</a:t>
            </a:r>
            <a:r>
              <a:rPr lang="en-US"/>
              <a:t> Y’s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FMEA 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Benchmarking</a:t>
            </a:r>
          </a:p>
          <a:p>
            <a:endParaRPr lang="en-US"/>
          </a:p>
        </p:txBody>
      </p:sp>
      <p:pic>
        <p:nvPicPr>
          <p:cNvPr id="4362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200400"/>
            <a:ext cx="4000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Improve Tollgate Checklist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/>
              <a:t>Create Future State/Pilot Solution 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Optimize Solution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Develop Implementation Plan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Improvement Significance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Obtain Approvals 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Implement Improvements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Mistake Proof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Service Recovery</a:t>
            </a:r>
          </a:p>
          <a:p>
            <a:pPr>
              <a:buFont typeface="Wingdings" pitchFamily="2" charset="2"/>
              <a:buChar char="q"/>
            </a:pPr>
            <a:endParaRPr lang="en-US"/>
          </a:p>
        </p:txBody>
      </p:sp>
      <p:pic>
        <p:nvPicPr>
          <p:cNvPr id="4372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352801"/>
            <a:ext cx="423402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Tollgate Checklist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/>
              <a:t>Standardize Work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Assure Change Management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Guarantee Process Capability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Obtain Management Sign-off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Implement Controls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Insure Gains 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Monitor Process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Assign Process Owner</a:t>
            </a:r>
          </a:p>
          <a:p>
            <a:pPr>
              <a:buFont typeface="Wingdings" pitchFamily="2" charset="2"/>
              <a:buChar char="q"/>
            </a:pPr>
            <a:r>
              <a:rPr lang="en-US"/>
              <a:t>Implement a Periodic Review</a:t>
            </a:r>
          </a:p>
          <a:p>
            <a:pPr>
              <a:buFont typeface="Wingdings" pitchFamily="2" charset="2"/>
              <a:buChar char="q"/>
            </a:pPr>
            <a:endParaRPr lang="en-US"/>
          </a:p>
          <a:p>
            <a:endParaRPr lang="en-US"/>
          </a:p>
        </p:txBody>
      </p:sp>
      <p:pic>
        <p:nvPicPr>
          <p:cNvPr id="4382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214688"/>
            <a:ext cx="2667000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1678</TotalTime>
  <Words>1702</Words>
  <Application>Microsoft Office PowerPoint</Application>
  <PresentationFormat>On-screen Show (4:3)</PresentationFormat>
  <Paragraphs>356</Paragraphs>
  <Slides>32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Civic</vt:lpstr>
      <vt:lpstr>Microsoft Equation 3.0</vt:lpstr>
      <vt:lpstr>Manufacturing Planning Process</vt:lpstr>
      <vt:lpstr>Lean Six Sigma (LSS)</vt:lpstr>
      <vt:lpstr>Six Sigma Improvement Methods</vt:lpstr>
      <vt:lpstr>LSS Tollgates/DMAIC Checklist</vt:lpstr>
      <vt:lpstr>Define Tollgate Checklist</vt:lpstr>
      <vt:lpstr>Measure Tollgate Checklist</vt:lpstr>
      <vt:lpstr>Analyze Tollgate Checklist</vt:lpstr>
      <vt:lpstr>Improve Tollgate Checklist</vt:lpstr>
      <vt:lpstr>Control Tollgate Checklist</vt:lpstr>
      <vt:lpstr>Design for Lean Six Sigma (DFLSS)</vt:lpstr>
      <vt:lpstr>Design for Lean Six Sigma (Continued)</vt:lpstr>
      <vt:lpstr>Tools</vt:lpstr>
      <vt:lpstr>DFLSS Tools: Taguchi</vt:lpstr>
      <vt:lpstr>Taguchi Loss Function</vt:lpstr>
      <vt:lpstr>Taguchi’s Vs. Traditional Approachs</vt:lpstr>
      <vt:lpstr>Taguchi’s Quadratic Quality Loss Function</vt:lpstr>
      <vt:lpstr>Taguchi’s U-shaped  loss Function Curve. </vt:lpstr>
      <vt:lpstr>Formula to find Taguchi’s Loss Fn </vt:lpstr>
      <vt:lpstr>Taguchi: Loss Curve</vt:lpstr>
      <vt:lpstr>DFLSS Tools: Life Cycle Planning</vt:lpstr>
      <vt:lpstr>DFLSS Tools: Simulation</vt:lpstr>
      <vt:lpstr>DFLSS Tools: Design of Experiments</vt:lpstr>
      <vt:lpstr>DFLSS Tools: Optimization</vt:lpstr>
      <vt:lpstr>DFLSS Tools:  Theory of Inventive Problem Solving (TRIZ)</vt:lpstr>
      <vt:lpstr>Lean and Single Supplier Strategy</vt:lpstr>
      <vt:lpstr>Lean and Single Supplier Strategy</vt:lpstr>
      <vt:lpstr>Lean and Single Supplier Strategy</vt:lpstr>
      <vt:lpstr>Other Lean Considerations</vt:lpstr>
      <vt:lpstr>LSS Implementation Issues</vt:lpstr>
      <vt:lpstr>LSS Training Roll-Down</vt:lpstr>
      <vt:lpstr>Strategic LSS Roadmap</vt:lpstr>
      <vt:lpstr>Baldrige Award Criteria Framework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Kanban</dc:title>
  <dc:creator>Nour  Elkadri</dc:creator>
  <cp:lastModifiedBy>Nour  Elkadri</cp:lastModifiedBy>
  <cp:revision>6</cp:revision>
  <dcterms:created xsi:type="dcterms:W3CDTF">2011-09-29T15:36:25Z</dcterms:created>
  <dcterms:modified xsi:type="dcterms:W3CDTF">2011-10-07T19:43:44Z</dcterms:modified>
</cp:coreProperties>
</file>